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Lst>
  <p:notesMasterIdLst>
    <p:notesMasterId r:id="rId3"/>
  </p:notesMasterIdLst>
  <p:sldIdLst>
    <p:sldId id="280" r:id="rId2"/>
  </p:sldIdLst>
  <p:sldSz cx="6858000" cy="9144000" type="screen4x3"/>
  <p:notesSz cx="7315200" cy="9601200"/>
  <p:custDataLst>
    <p:tags r:id="rId4"/>
  </p:custDataLst>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5333">
          <p15:clr>
            <a:srgbClr val="A4A3A4"/>
          </p15:clr>
        </p15:guide>
        <p15:guide id="2" orient="horz" pos="5344">
          <p15:clr>
            <a:srgbClr val="A4A3A4"/>
          </p15:clr>
        </p15:guide>
        <p15:guide id="3" orient="horz" pos="3194">
          <p15:clr>
            <a:srgbClr val="A4A3A4"/>
          </p15:clr>
        </p15:guide>
        <p15:guide id="4" orient="horz" pos="1433">
          <p15:clr>
            <a:srgbClr val="A4A3A4"/>
          </p15:clr>
        </p15:guide>
        <p15:guide id="5" orient="horz" pos="4684">
          <p15:clr>
            <a:srgbClr val="A4A3A4"/>
          </p15:clr>
        </p15:guide>
        <p15:guide id="6" pos="1752">
          <p15:clr>
            <a:srgbClr val="A4A3A4"/>
          </p15:clr>
        </p15:guide>
        <p15:guide id="7" pos="101">
          <p15:clr>
            <a:srgbClr val="A4A3A4"/>
          </p15:clr>
        </p15:guide>
        <p15:guide id="8" pos="3482">
          <p15:clr>
            <a:srgbClr val="A4A3A4"/>
          </p15:clr>
        </p15:guide>
        <p15:guide id="9" pos="954">
          <p15:clr>
            <a:srgbClr val="A4A3A4"/>
          </p15:clr>
        </p15:guide>
        <p15:guide id="10" pos="44">
          <p15:clr>
            <a:srgbClr val="A4A3A4"/>
          </p15:clr>
        </p15:guide>
        <p15:guide id="11" pos="3440">
          <p15:clr>
            <a:srgbClr val="A4A3A4"/>
          </p15:clr>
        </p15:guide>
        <p15:guide id="12" pos="907">
          <p15:clr>
            <a:srgbClr val="A4A3A4"/>
          </p15:clr>
        </p15:guide>
        <p15:guide id="13" pos="1794">
          <p15:clr>
            <a:srgbClr val="A4A3A4"/>
          </p15:clr>
        </p15:guide>
        <p15:guide id="14" pos="2601">
          <p15:clr>
            <a:srgbClr val="A4A3A4"/>
          </p15:clr>
        </p15:guide>
        <p15:guide id="15" pos="2634">
          <p15:clr>
            <a:srgbClr val="A4A3A4"/>
          </p15:clr>
        </p15:guide>
        <p15:guide id="16" pos="428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elsey Manhart" initials="cm" lastIdx="1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87FFE"/>
    <a:srgbClr val="0F5381"/>
    <a:srgbClr val="787878"/>
    <a:srgbClr val="E5E5E5"/>
    <a:srgbClr val="EE3124"/>
    <a:srgbClr val="00395A"/>
    <a:srgbClr val="73C167"/>
    <a:srgbClr val="58595B"/>
    <a:srgbClr val="595959"/>
    <a:srgbClr val="29AA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70" autoAdjust="0"/>
    <p:restoredTop sz="94598" autoAdjust="0"/>
  </p:normalViewPr>
  <p:slideViewPr>
    <p:cSldViewPr snapToGrid="0">
      <p:cViewPr varScale="1">
        <p:scale>
          <a:sx n="83" d="100"/>
          <a:sy n="83" d="100"/>
        </p:scale>
        <p:origin x="2580" y="108"/>
      </p:cViewPr>
      <p:guideLst>
        <p:guide orient="horz" pos="5333"/>
        <p:guide orient="horz" pos="5344"/>
        <p:guide orient="horz" pos="3194"/>
        <p:guide orient="horz" pos="1433"/>
        <p:guide orient="horz" pos="4684"/>
        <p:guide pos="1752"/>
        <p:guide pos="101"/>
        <p:guide pos="3482"/>
        <p:guide pos="954"/>
        <p:guide pos="44"/>
        <p:guide pos="3440"/>
        <p:guide pos="907"/>
        <p:guide pos="1794"/>
        <p:guide pos="2601"/>
        <p:guide pos="2634"/>
        <p:guide pos="4284"/>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tags" Target="tags/tag1.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ARR</c:v>
                </c:pt>
              </c:strCache>
            </c:strRef>
          </c:tx>
          <c:spPr>
            <a:solidFill>
              <a:srgbClr val="487FFE"/>
            </a:solidFill>
            <a:ln>
              <a:noFill/>
            </a:ln>
            <a:effectLst/>
          </c:spPr>
          <c:invertIfNegative val="0"/>
          <c:dLbls>
            <c:spPr>
              <a:noFill/>
              <a:ln>
                <a:noFill/>
              </a:ln>
              <a:effectLst/>
            </c:spPr>
            <c:txPr>
              <a:bodyPr rot="0" spcFirstLastPara="1" vertOverflow="ellipsis" vert="horz" wrap="square" anchor="ctr" anchorCtr="1"/>
              <a:lstStyle/>
              <a:p>
                <a:pPr>
                  <a:defRPr sz="1000" b="0" i="0" u="none" strike="noStrike" kern="1200" baseline="0">
                    <a:solidFill>
                      <a:schemeClr val="tx1">
                        <a:lumMod val="50000"/>
                      </a:schemeClr>
                    </a:solidFill>
                    <a:latin typeface="Roboto" panose="02000000000000000000" pitchFamily="2" charset="0"/>
                    <a:ea typeface="Roboto" panose="02000000000000000000" pitchFamily="2" charset="0"/>
                    <a:cs typeface="Roboto" panose="02000000000000000000" pitchFamily="2"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2021A</c:v>
                </c:pt>
                <c:pt idx="1">
                  <c:v>2022A</c:v>
                </c:pt>
                <c:pt idx="2">
                  <c:v>2023A</c:v>
                </c:pt>
                <c:pt idx="3">
                  <c:v>LTM 
Jun-24A</c:v>
                </c:pt>
              </c:strCache>
            </c:strRef>
          </c:cat>
          <c:val>
            <c:numRef>
              <c:f>Sheet1!$B$2:$B$5</c:f>
              <c:numCache>
                <c:formatCode>"$"#,##0.0_);\("$"#,##0.0\)</c:formatCode>
                <c:ptCount val="4"/>
                <c:pt idx="0">
                  <c:v>4</c:v>
                </c:pt>
                <c:pt idx="1">
                  <c:v>7.5</c:v>
                </c:pt>
                <c:pt idx="2">
                  <c:v>11</c:v>
                </c:pt>
                <c:pt idx="3">
                  <c:v>18</c:v>
                </c:pt>
              </c:numCache>
            </c:numRef>
          </c:val>
          <c:extLst>
            <c:ext xmlns:c16="http://schemas.microsoft.com/office/drawing/2014/chart" uri="{C3380CC4-5D6E-409C-BE32-E72D297353CC}">
              <c16:uniqueId val="{00000000-C973-4BC6-9B69-8BED472ABE75}"/>
            </c:ext>
          </c:extLst>
        </c:ser>
        <c:dLbls>
          <c:showLegendKey val="0"/>
          <c:showVal val="0"/>
          <c:showCatName val="0"/>
          <c:showSerName val="0"/>
          <c:showPercent val="0"/>
          <c:showBubbleSize val="0"/>
        </c:dLbls>
        <c:gapWidth val="75"/>
        <c:overlap val="-27"/>
        <c:axId val="1289024719"/>
        <c:axId val="1288997359"/>
      </c:barChart>
      <c:catAx>
        <c:axId val="1289024719"/>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50000"/>
                  </a:schemeClr>
                </a:solidFill>
                <a:latin typeface="Roboto" panose="02000000000000000000" pitchFamily="2" charset="0"/>
                <a:ea typeface="Roboto" panose="02000000000000000000" pitchFamily="2" charset="0"/>
                <a:cs typeface="Roboto" panose="02000000000000000000" pitchFamily="2" charset="0"/>
              </a:defRPr>
            </a:pPr>
            <a:endParaRPr lang="en-US"/>
          </a:p>
        </c:txPr>
        <c:crossAx val="1288997359"/>
        <c:crosses val="autoZero"/>
        <c:auto val="1"/>
        <c:lblAlgn val="ctr"/>
        <c:lblOffset val="100"/>
        <c:noMultiLvlLbl val="0"/>
      </c:catAx>
      <c:valAx>
        <c:axId val="1288997359"/>
        <c:scaling>
          <c:orientation val="minMax"/>
        </c:scaling>
        <c:delete val="0"/>
        <c:axPos val="l"/>
        <c:numFmt formatCode=";;;" sourceLinked="0"/>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50000"/>
                  </a:schemeClr>
                </a:solidFill>
                <a:latin typeface="Roboto" panose="02000000000000000000" pitchFamily="2" charset="0"/>
                <a:ea typeface="Roboto" panose="02000000000000000000" pitchFamily="2" charset="0"/>
                <a:cs typeface="Roboto" panose="02000000000000000000" pitchFamily="2" charset="0"/>
              </a:defRPr>
            </a:pPr>
            <a:endParaRPr lang="en-US"/>
          </a:p>
        </c:txPr>
        <c:crossAx val="1289024719"/>
        <c:crosses val="autoZero"/>
        <c:crossBetween val="between"/>
      </c:valAx>
      <c:spPr>
        <a:noFill/>
        <a:ln>
          <a:noFill/>
        </a:ln>
        <a:effectLst/>
      </c:spPr>
    </c:plotArea>
    <c:legend>
      <c:legendPos val="b"/>
      <c:layout>
        <c:manualLayout>
          <c:xMode val="edge"/>
          <c:yMode val="edge"/>
          <c:x val="0.43485147074686786"/>
          <c:y val="0.77994381840457239"/>
          <c:w val="0.13753605911198083"/>
          <c:h val="0.12486315015019804"/>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50000"/>
                </a:schemeClr>
              </a:solidFill>
              <a:latin typeface="Roboto" panose="02000000000000000000" pitchFamily="2" charset="0"/>
              <a:ea typeface="Roboto" panose="02000000000000000000" pitchFamily="2" charset="0"/>
              <a:cs typeface="Roboto" panose="02000000000000000000" pitchFamily="2"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000">
          <a:solidFill>
            <a:schemeClr val="tx1">
              <a:lumMod val="50000"/>
            </a:schemeClr>
          </a:solidFill>
          <a:latin typeface="Roboto" panose="02000000000000000000" pitchFamily="2" charset="0"/>
          <a:ea typeface="Roboto" panose="02000000000000000000" pitchFamily="2" charset="0"/>
          <a:cs typeface="Roboto" panose="02000000000000000000" pitchFamily="2"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Customers</c:v>
                </c:pt>
              </c:strCache>
            </c:strRef>
          </c:tx>
          <c:spPr>
            <a:solidFill>
              <a:srgbClr val="487FFE"/>
            </a:solidFill>
            <a:ln>
              <a:noFill/>
            </a:ln>
            <a:effectLst/>
          </c:spPr>
          <c:invertIfNegative val="0"/>
          <c:dLbls>
            <c:spPr>
              <a:noFill/>
              <a:ln>
                <a:noFill/>
              </a:ln>
              <a:effectLst/>
            </c:spPr>
            <c:txPr>
              <a:bodyPr rot="0" spcFirstLastPara="1" vertOverflow="ellipsis" vert="horz" wrap="square" anchor="ctr" anchorCtr="1"/>
              <a:lstStyle/>
              <a:p>
                <a:pPr>
                  <a:defRPr sz="1000" b="0" i="0" u="none" strike="noStrike" kern="1200" baseline="0">
                    <a:solidFill>
                      <a:schemeClr val="tx1">
                        <a:lumMod val="50000"/>
                      </a:schemeClr>
                    </a:solidFill>
                    <a:latin typeface="Roboto" panose="02000000000000000000" pitchFamily="2" charset="0"/>
                    <a:ea typeface="Roboto" panose="02000000000000000000" pitchFamily="2" charset="0"/>
                    <a:cs typeface="Roboto" panose="02000000000000000000" pitchFamily="2"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2021A</c:v>
                </c:pt>
                <c:pt idx="1">
                  <c:v>2022A</c:v>
                </c:pt>
                <c:pt idx="2">
                  <c:v>2023A</c:v>
                </c:pt>
                <c:pt idx="3">
                  <c:v>LTM 
Jun-24A</c:v>
                </c:pt>
              </c:strCache>
            </c:strRef>
          </c:cat>
          <c:val>
            <c:numRef>
              <c:f>Sheet1!$B$2:$B$5</c:f>
              <c:numCache>
                <c:formatCode>#,##0_);\(#,##0\)</c:formatCode>
                <c:ptCount val="4"/>
                <c:pt idx="0">
                  <c:v>8</c:v>
                </c:pt>
                <c:pt idx="1">
                  <c:v>14</c:v>
                </c:pt>
                <c:pt idx="2">
                  <c:v>25</c:v>
                </c:pt>
                <c:pt idx="3">
                  <c:v>48</c:v>
                </c:pt>
              </c:numCache>
            </c:numRef>
          </c:val>
          <c:extLst>
            <c:ext xmlns:c16="http://schemas.microsoft.com/office/drawing/2014/chart" uri="{C3380CC4-5D6E-409C-BE32-E72D297353CC}">
              <c16:uniqueId val="{00000000-FB1B-4428-8BE5-0F59B1F6E18A}"/>
            </c:ext>
          </c:extLst>
        </c:ser>
        <c:dLbls>
          <c:showLegendKey val="0"/>
          <c:showVal val="0"/>
          <c:showCatName val="0"/>
          <c:showSerName val="0"/>
          <c:showPercent val="0"/>
          <c:showBubbleSize val="0"/>
        </c:dLbls>
        <c:gapWidth val="75"/>
        <c:overlap val="-27"/>
        <c:axId val="1289024719"/>
        <c:axId val="1288997359"/>
      </c:barChart>
      <c:catAx>
        <c:axId val="1289024719"/>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50000"/>
                  </a:schemeClr>
                </a:solidFill>
                <a:latin typeface="Roboto" panose="02000000000000000000" pitchFamily="2" charset="0"/>
                <a:ea typeface="Roboto" panose="02000000000000000000" pitchFamily="2" charset="0"/>
                <a:cs typeface="Roboto" panose="02000000000000000000" pitchFamily="2" charset="0"/>
              </a:defRPr>
            </a:pPr>
            <a:endParaRPr lang="en-US"/>
          </a:p>
        </c:txPr>
        <c:crossAx val="1288997359"/>
        <c:crosses val="autoZero"/>
        <c:auto val="1"/>
        <c:lblAlgn val="ctr"/>
        <c:lblOffset val="100"/>
        <c:noMultiLvlLbl val="0"/>
      </c:catAx>
      <c:valAx>
        <c:axId val="1288997359"/>
        <c:scaling>
          <c:orientation val="minMax"/>
        </c:scaling>
        <c:delete val="0"/>
        <c:axPos val="l"/>
        <c:numFmt formatCode=";;;" sourceLinked="0"/>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50000"/>
                  </a:schemeClr>
                </a:solidFill>
                <a:latin typeface="Roboto" panose="02000000000000000000" pitchFamily="2" charset="0"/>
                <a:ea typeface="Roboto" panose="02000000000000000000" pitchFamily="2" charset="0"/>
                <a:cs typeface="Roboto" panose="02000000000000000000" pitchFamily="2" charset="0"/>
              </a:defRPr>
            </a:pPr>
            <a:endParaRPr lang="en-US"/>
          </a:p>
        </c:txPr>
        <c:crossAx val="1289024719"/>
        <c:crosses val="autoZero"/>
        <c:crossBetween val="between"/>
      </c:valAx>
      <c:spPr>
        <a:noFill/>
        <a:ln>
          <a:noFill/>
        </a:ln>
        <a:effectLst/>
      </c:spPr>
    </c:plotArea>
    <c:legend>
      <c:legendPos val="b"/>
      <c:layout>
        <c:manualLayout>
          <c:xMode val="edge"/>
          <c:yMode val="edge"/>
          <c:x val="0.30726716681624061"/>
          <c:y val="0.77994379189694929"/>
          <c:w val="0.3849724982678232"/>
          <c:h val="0.12486315015019804"/>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50000"/>
                </a:schemeClr>
              </a:solidFill>
              <a:latin typeface="Roboto" panose="02000000000000000000" pitchFamily="2" charset="0"/>
              <a:ea typeface="Roboto" panose="02000000000000000000" pitchFamily="2" charset="0"/>
              <a:cs typeface="Roboto" panose="02000000000000000000" pitchFamily="2"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000">
          <a:solidFill>
            <a:schemeClr val="tx1">
              <a:lumMod val="50000"/>
            </a:schemeClr>
          </a:solidFill>
          <a:latin typeface="Roboto" panose="02000000000000000000" pitchFamily="2" charset="0"/>
          <a:ea typeface="Roboto" panose="02000000000000000000" pitchFamily="2" charset="0"/>
          <a:cs typeface="Roboto" panose="02000000000000000000" pitchFamily="2"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3" y="9"/>
            <a:ext cx="3170584" cy="481362"/>
          </a:xfrm>
          <a:prstGeom prst="rect">
            <a:avLst/>
          </a:prstGeom>
          <a:noFill/>
          <a:ln w="9525">
            <a:noFill/>
            <a:miter lim="800000"/>
            <a:headEnd/>
            <a:tailEnd/>
          </a:ln>
          <a:effectLst/>
        </p:spPr>
        <p:txBody>
          <a:bodyPr vert="horz" wrap="square" lIns="95243" tIns="47625" rIns="95243" bIns="47625" numCol="1" anchor="t" anchorCtr="0" compatLnSpc="1">
            <a:prstTxWarp prst="textNoShape">
              <a:avLst/>
            </a:prstTxWarp>
          </a:bodyPr>
          <a:lstStyle>
            <a:lvl1pPr defTabSz="951309">
              <a:defRPr sz="1100"/>
            </a:lvl1pPr>
          </a:lstStyle>
          <a:p>
            <a:pPr>
              <a:defRPr/>
            </a:pPr>
            <a:endParaRPr lang="en-GB" dirty="0"/>
          </a:p>
        </p:txBody>
      </p:sp>
      <p:sp>
        <p:nvSpPr>
          <p:cNvPr id="11267" name="Rectangle 3"/>
          <p:cNvSpPr>
            <a:spLocks noGrp="1" noChangeArrowheads="1"/>
          </p:cNvSpPr>
          <p:nvPr>
            <p:ph type="dt" idx="1"/>
          </p:nvPr>
        </p:nvSpPr>
        <p:spPr bwMode="auto">
          <a:xfrm>
            <a:off x="4142962" y="9"/>
            <a:ext cx="3170584" cy="481362"/>
          </a:xfrm>
          <a:prstGeom prst="rect">
            <a:avLst/>
          </a:prstGeom>
          <a:noFill/>
          <a:ln w="9525">
            <a:noFill/>
            <a:miter lim="800000"/>
            <a:headEnd/>
            <a:tailEnd/>
          </a:ln>
          <a:effectLst/>
        </p:spPr>
        <p:txBody>
          <a:bodyPr vert="horz" wrap="square" lIns="95243" tIns="47625" rIns="95243" bIns="47625" numCol="1" anchor="t" anchorCtr="0" compatLnSpc="1">
            <a:prstTxWarp prst="textNoShape">
              <a:avLst/>
            </a:prstTxWarp>
          </a:bodyPr>
          <a:lstStyle>
            <a:lvl1pPr algn="r" defTabSz="951309">
              <a:defRPr sz="1100"/>
            </a:lvl1pPr>
          </a:lstStyle>
          <a:p>
            <a:pPr>
              <a:defRPr/>
            </a:pPr>
            <a:endParaRPr lang="en-GB" dirty="0"/>
          </a:p>
        </p:txBody>
      </p:sp>
      <p:sp>
        <p:nvSpPr>
          <p:cNvPr id="6148" name="Rectangle 4"/>
          <p:cNvSpPr>
            <a:spLocks noGrp="1" noRot="1" noChangeAspect="1" noChangeArrowheads="1" noTextEdit="1"/>
          </p:cNvSpPr>
          <p:nvPr>
            <p:ph type="sldImg" idx="2"/>
          </p:nvPr>
        </p:nvSpPr>
        <p:spPr bwMode="auto">
          <a:xfrm>
            <a:off x="2308225" y="720725"/>
            <a:ext cx="2700338" cy="3598863"/>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732189" y="4559936"/>
            <a:ext cx="5850835" cy="4322491"/>
          </a:xfrm>
          <a:prstGeom prst="rect">
            <a:avLst/>
          </a:prstGeom>
          <a:noFill/>
          <a:ln w="9525">
            <a:noFill/>
            <a:miter lim="800000"/>
            <a:headEnd/>
            <a:tailEnd/>
          </a:ln>
          <a:effectLst/>
        </p:spPr>
        <p:txBody>
          <a:bodyPr vert="horz" wrap="square" lIns="95243" tIns="47625" rIns="95243" bIns="47625"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11270" name="Rectangle 6"/>
          <p:cNvSpPr>
            <a:spLocks noGrp="1" noChangeArrowheads="1"/>
          </p:cNvSpPr>
          <p:nvPr>
            <p:ph type="ftr" sz="quarter" idx="4"/>
          </p:nvPr>
        </p:nvSpPr>
        <p:spPr bwMode="auto">
          <a:xfrm>
            <a:off x="3" y="9118222"/>
            <a:ext cx="3170584" cy="481362"/>
          </a:xfrm>
          <a:prstGeom prst="rect">
            <a:avLst/>
          </a:prstGeom>
          <a:noFill/>
          <a:ln w="9525">
            <a:noFill/>
            <a:miter lim="800000"/>
            <a:headEnd/>
            <a:tailEnd/>
          </a:ln>
          <a:effectLst/>
        </p:spPr>
        <p:txBody>
          <a:bodyPr vert="horz" wrap="square" lIns="95243" tIns="47625" rIns="95243" bIns="47625" numCol="1" anchor="b" anchorCtr="0" compatLnSpc="1">
            <a:prstTxWarp prst="textNoShape">
              <a:avLst/>
            </a:prstTxWarp>
          </a:bodyPr>
          <a:lstStyle>
            <a:lvl1pPr defTabSz="951309">
              <a:defRPr sz="1100"/>
            </a:lvl1pPr>
          </a:lstStyle>
          <a:p>
            <a:pPr>
              <a:defRPr/>
            </a:pPr>
            <a:endParaRPr lang="en-GB" dirty="0"/>
          </a:p>
        </p:txBody>
      </p:sp>
      <p:sp>
        <p:nvSpPr>
          <p:cNvPr id="11271" name="Rectangle 7"/>
          <p:cNvSpPr>
            <a:spLocks noGrp="1" noChangeArrowheads="1"/>
          </p:cNvSpPr>
          <p:nvPr>
            <p:ph type="sldNum" sz="quarter" idx="5"/>
          </p:nvPr>
        </p:nvSpPr>
        <p:spPr bwMode="auto">
          <a:xfrm>
            <a:off x="4142962" y="9118222"/>
            <a:ext cx="3170584" cy="481362"/>
          </a:xfrm>
          <a:prstGeom prst="rect">
            <a:avLst/>
          </a:prstGeom>
          <a:noFill/>
          <a:ln w="9525">
            <a:noFill/>
            <a:miter lim="800000"/>
            <a:headEnd/>
            <a:tailEnd/>
          </a:ln>
          <a:effectLst/>
        </p:spPr>
        <p:txBody>
          <a:bodyPr vert="horz" wrap="square" lIns="95243" tIns="47625" rIns="95243" bIns="47625" numCol="1" anchor="b" anchorCtr="0" compatLnSpc="1">
            <a:prstTxWarp prst="textNoShape">
              <a:avLst/>
            </a:prstTxWarp>
          </a:bodyPr>
          <a:lstStyle>
            <a:lvl1pPr algn="r" defTabSz="951309">
              <a:defRPr sz="1100"/>
            </a:lvl1pPr>
          </a:lstStyle>
          <a:p>
            <a:pPr>
              <a:defRPr/>
            </a:pPr>
            <a:fld id="{99B9B9C0-6EBA-4DF8-A45E-19ACD2B646E9}" type="slidenum">
              <a:rPr lang="en-GB"/>
              <a:pPr>
                <a:defRPr/>
              </a:pPr>
              <a:t>‹#›</a:t>
            </a:fld>
            <a:endParaRPr lang="en-GB" dirty="0"/>
          </a:p>
        </p:txBody>
      </p:sp>
    </p:spTree>
    <p:extLst>
      <p:ext uri="{BB962C8B-B14F-4D97-AF65-F5344CB8AC3E}">
        <p14:creationId xmlns:p14="http://schemas.microsoft.com/office/powerpoint/2010/main" val="7823181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p>
            <a:pPr defTabSz="949715"/>
            <a:fld id="{19070A39-20EB-44EA-9450-0A5ECF4AB758}" type="slidenum">
              <a:rPr lang="en-GB" smtClean="0"/>
              <a:pPr defTabSz="949715"/>
              <a:t>1</a:t>
            </a:fld>
            <a:endParaRPr lang="en-GB" dirty="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1.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303398047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0" name=""/>
                      <p:cNvPicPr/>
                      <p:nvPr/>
                    </p:nvPicPr>
                    <p:blipFill>
                      <a:blip r:embed="rId4"/>
                      <a:stretch>
                        <a:fillRect/>
                      </a:stretch>
                    </p:blipFill>
                    <p:spPr>
                      <a:xfrm>
                        <a:off x="1588" y="1588"/>
                        <a:ext cx="1587" cy="1587"/>
                      </a:xfrm>
                      <a:prstGeom prst="rect">
                        <a:avLst/>
                      </a:prstGeom>
                    </p:spPr>
                  </p:pic>
                </p:oleObj>
              </mc:Fallback>
            </mc:AlternateContent>
          </a:graphicData>
        </a:graphic>
      </p:graphicFrame>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ags" Target="../tags/tag2.xml"/><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1.emf"/><Relationship Id="rId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3"/>
            </p:custDataLst>
            <p:extLst>
              <p:ext uri="{D42A27DB-BD31-4B8C-83A1-F6EECF244321}">
                <p14:modId xmlns:p14="http://schemas.microsoft.com/office/powerpoint/2010/main" val="3265016222"/>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026" name="Rectangle 3"/>
          <p:cNvSpPr>
            <a:spLocks noGrp="1" noChangeArrowheads="1"/>
          </p:cNvSpPr>
          <p:nvPr>
            <p:ph type="body" idx="1"/>
          </p:nvPr>
        </p:nvSpPr>
        <p:spPr bwMode="auto">
          <a:xfrm>
            <a:off x="2457450" y="642938"/>
            <a:ext cx="4292600" cy="42005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Tree>
  </p:cSld>
  <p:clrMap bg1="lt1" tx1="dk1" bg2="lt2" tx2="dk2" accent1="accent1" accent2="accent2" accent3="accent3" accent4="accent4" accent5="accent5" accent6="accent6" hlink="hlink" folHlink="folHlink"/>
  <p:sldLayoutIdLst>
    <p:sldLayoutId id="2147483859" r:id="rId1"/>
  </p:sldLayoutIdLst>
  <p:hf hdr="0" ftr="0" dt="0"/>
  <p:txStyles>
    <p:titleStyle>
      <a:lvl1pPr algn="l" rtl="0" eaLnBrk="0" fontAlgn="base" hangingPunct="0">
        <a:spcBef>
          <a:spcPct val="0"/>
        </a:spcBef>
        <a:spcAft>
          <a:spcPct val="0"/>
        </a:spcAft>
        <a:defRPr sz="1400">
          <a:solidFill>
            <a:schemeClr val="accent2"/>
          </a:solidFill>
          <a:latin typeface="+mj-lt"/>
          <a:ea typeface="+mj-ea"/>
          <a:cs typeface="+mj-cs"/>
        </a:defRPr>
      </a:lvl1pPr>
      <a:lvl2pPr algn="l" rtl="0" eaLnBrk="0" fontAlgn="base" hangingPunct="0">
        <a:spcBef>
          <a:spcPct val="0"/>
        </a:spcBef>
        <a:spcAft>
          <a:spcPct val="0"/>
        </a:spcAft>
        <a:defRPr sz="1400">
          <a:solidFill>
            <a:schemeClr val="accent2"/>
          </a:solidFill>
          <a:latin typeface="Univers 45 Light" pitchFamily="2" charset="0"/>
        </a:defRPr>
      </a:lvl2pPr>
      <a:lvl3pPr algn="l" rtl="0" eaLnBrk="0" fontAlgn="base" hangingPunct="0">
        <a:spcBef>
          <a:spcPct val="0"/>
        </a:spcBef>
        <a:spcAft>
          <a:spcPct val="0"/>
        </a:spcAft>
        <a:defRPr sz="1400">
          <a:solidFill>
            <a:schemeClr val="accent2"/>
          </a:solidFill>
          <a:latin typeface="Univers 45 Light" pitchFamily="2" charset="0"/>
        </a:defRPr>
      </a:lvl3pPr>
      <a:lvl4pPr algn="l" rtl="0" eaLnBrk="0" fontAlgn="base" hangingPunct="0">
        <a:spcBef>
          <a:spcPct val="0"/>
        </a:spcBef>
        <a:spcAft>
          <a:spcPct val="0"/>
        </a:spcAft>
        <a:defRPr sz="1400">
          <a:solidFill>
            <a:schemeClr val="accent2"/>
          </a:solidFill>
          <a:latin typeface="Univers 45 Light" pitchFamily="2" charset="0"/>
        </a:defRPr>
      </a:lvl4pPr>
      <a:lvl5pPr algn="l" rtl="0" eaLnBrk="0" fontAlgn="base" hangingPunct="0">
        <a:spcBef>
          <a:spcPct val="0"/>
        </a:spcBef>
        <a:spcAft>
          <a:spcPct val="0"/>
        </a:spcAft>
        <a:defRPr sz="1400">
          <a:solidFill>
            <a:schemeClr val="accent2"/>
          </a:solidFill>
          <a:latin typeface="Univers 45 Light" pitchFamily="2" charset="0"/>
        </a:defRPr>
      </a:lvl5pPr>
      <a:lvl6pPr marL="457200" algn="l" rtl="0" fontAlgn="base">
        <a:spcBef>
          <a:spcPct val="0"/>
        </a:spcBef>
        <a:spcAft>
          <a:spcPct val="0"/>
        </a:spcAft>
        <a:defRPr sz="1400">
          <a:solidFill>
            <a:schemeClr val="accent2"/>
          </a:solidFill>
          <a:latin typeface="Univers 45 Light" pitchFamily="2" charset="0"/>
        </a:defRPr>
      </a:lvl6pPr>
      <a:lvl7pPr marL="914400" algn="l" rtl="0" fontAlgn="base">
        <a:spcBef>
          <a:spcPct val="0"/>
        </a:spcBef>
        <a:spcAft>
          <a:spcPct val="0"/>
        </a:spcAft>
        <a:defRPr sz="1400">
          <a:solidFill>
            <a:schemeClr val="accent2"/>
          </a:solidFill>
          <a:latin typeface="Univers 45 Light" pitchFamily="2" charset="0"/>
        </a:defRPr>
      </a:lvl7pPr>
      <a:lvl8pPr marL="1371600" algn="l" rtl="0" fontAlgn="base">
        <a:spcBef>
          <a:spcPct val="0"/>
        </a:spcBef>
        <a:spcAft>
          <a:spcPct val="0"/>
        </a:spcAft>
        <a:defRPr sz="1400">
          <a:solidFill>
            <a:schemeClr val="accent2"/>
          </a:solidFill>
          <a:latin typeface="Univers 45 Light" pitchFamily="2" charset="0"/>
        </a:defRPr>
      </a:lvl8pPr>
      <a:lvl9pPr marL="1828800" algn="l" rtl="0" fontAlgn="base">
        <a:spcBef>
          <a:spcPct val="0"/>
        </a:spcBef>
        <a:spcAft>
          <a:spcPct val="0"/>
        </a:spcAft>
        <a:defRPr sz="1400">
          <a:solidFill>
            <a:schemeClr val="accent2"/>
          </a:solidFill>
          <a:latin typeface="Univers 45 Light" pitchFamily="2" charset="0"/>
        </a:defRPr>
      </a:lvl9pPr>
    </p:titleStyle>
    <p:bodyStyle>
      <a:lvl1pPr algn="l" rtl="0" eaLnBrk="0" fontAlgn="base" hangingPunct="0">
        <a:spcBef>
          <a:spcPct val="40000"/>
        </a:spcBef>
        <a:spcAft>
          <a:spcPct val="0"/>
        </a:spcAft>
        <a:buClr>
          <a:schemeClr val="accent2"/>
        </a:buClr>
        <a:buSzPct val="85000"/>
        <a:buFont typeface="Wingdings" pitchFamily="2" charset="2"/>
        <a:defRPr sz="900" b="1">
          <a:solidFill>
            <a:schemeClr val="accent2"/>
          </a:solidFill>
          <a:latin typeface="+mn-lt"/>
          <a:ea typeface="+mn-ea"/>
          <a:cs typeface="+mn-cs"/>
        </a:defRPr>
      </a:lvl1pPr>
      <a:lvl2pPr marL="180975" indent="-179388" algn="l" rtl="0" eaLnBrk="0" fontAlgn="base" hangingPunct="0">
        <a:spcBef>
          <a:spcPct val="40000"/>
        </a:spcBef>
        <a:spcAft>
          <a:spcPct val="0"/>
        </a:spcAft>
        <a:buClr>
          <a:schemeClr val="accent2"/>
        </a:buClr>
        <a:buSzPct val="85000"/>
        <a:buFont typeface="Wingdings" pitchFamily="2" charset="2"/>
        <a:buChar char="l"/>
        <a:defRPr sz="900">
          <a:solidFill>
            <a:schemeClr val="tx1"/>
          </a:solidFill>
          <a:latin typeface="+mn-lt"/>
        </a:defRPr>
      </a:lvl2pPr>
      <a:lvl3pPr marL="355600" indent="-173038" algn="l" rtl="0" eaLnBrk="0" fontAlgn="base" hangingPunct="0">
        <a:spcBef>
          <a:spcPct val="40000"/>
        </a:spcBef>
        <a:spcAft>
          <a:spcPct val="0"/>
        </a:spcAft>
        <a:buClr>
          <a:schemeClr val="accent2"/>
        </a:buClr>
        <a:buSzPct val="85000"/>
        <a:buFont typeface="Symbol" pitchFamily="18" charset="2"/>
        <a:buChar char="-"/>
        <a:defRPr sz="900">
          <a:solidFill>
            <a:schemeClr val="tx1"/>
          </a:solidFill>
          <a:latin typeface="+mn-lt"/>
        </a:defRPr>
      </a:lvl3pPr>
      <a:lvl4pPr marL="539750" indent="-182563" algn="l" rtl="0" eaLnBrk="0" fontAlgn="base" hangingPunct="0">
        <a:spcBef>
          <a:spcPct val="40000"/>
        </a:spcBef>
        <a:spcAft>
          <a:spcPct val="0"/>
        </a:spcAft>
        <a:buClr>
          <a:schemeClr val="accent2"/>
        </a:buClr>
        <a:buSzPct val="85000"/>
        <a:buFont typeface="Wingdings" pitchFamily="2" charset="2"/>
        <a:buChar char="l"/>
        <a:defRPr sz="900">
          <a:solidFill>
            <a:schemeClr val="tx1"/>
          </a:solidFill>
          <a:latin typeface="+mn-lt"/>
        </a:defRPr>
      </a:lvl4pPr>
      <a:lvl5pPr marL="714375" indent="-173038" algn="l" rtl="0" eaLnBrk="0" fontAlgn="base" hangingPunct="0">
        <a:spcBef>
          <a:spcPct val="40000"/>
        </a:spcBef>
        <a:spcAft>
          <a:spcPct val="0"/>
        </a:spcAft>
        <a:buClr>
          <a:schemeClr val="accent2"/>
        </a:buClr>
        <a:buSzPct val="85000"/>
        <a:buFont typeface="Symbol" pitchFamily="18" charset="2"/>
        <a:buChar char="-"/>
        <a:defRPr sz="900">
          <a:solidFill>
            <a:schemeClr val="tx1"/>
          </a:solidFill>
          <a:latin typeface="+mn-lt"/>
        </a:defRPr>
      </a:lvl5pPr>
      <a:lvl6pPr marL="1171575" indent="-173038" algn="l" rtl="0" fontAlgn="base">
        <a:spcBef>
          <a:spcPct val="40000"/>
        </a:spcBef>
        <a:spcAft>
          <a:spcPct val="0"/>
        </a:spcAft>
        <a:buClr>
          <a:schemeClr val="accent2"/>
        </a:buClr>
        <a:buSzPct val="85000"/>
        <a:buFont typeface="Symbol" pitchFamily="18" charset="2"/>
        <a:buChar char="-"/>
        <a:defRPr sz="900">
          <a:solidFill>
            <a:schemeClr val="tx1"/>
          </a:solidFill>
          <a:latin typeface="+mn-lt"/>
        </a:defRPr>
      </a:lvl6pPr>
      <a:lvl7pPr marL="1628775" indent="-173038" algn="l" rtl="0" fontAlgn="base">
        <a:spcBef>
          <a:spcPct val="40000"/>
        </a:spcBef>
        <a:spcAft>
          <a:spcPct val="0"/>
        </a:spcAft>
        <a:buClr>
          <a:schemeClr val="accent2"/>
        </a:buClr>
        <a:buSzPct val="85000"/>
        <a:buFont typeface="Symbol" pitchFamily="18" charset="2"/>
        <a:buChar char="-"/>
        <a:defRPr sz="900">
          <a:solidFill>
            <a:schemeClr val="tx1"/>
          </a:solidFill>
          <a:latin typeface="+mn-lt"/>
        </a:defRPr>
      </a:lvl7pPr>
      <a:lvl8pPr marL="2085975" indent="-173038" algn="l" rtl="0" fontAlgn="base">
        <a:spcBef>
          <a:spcPct val="40000"/>
        </a:spcBef>
        <a:spcAft>
          <a:spcPct val="0"/>
        </a:spcAft>
        <a:buClr>
          <a:schemeClr val="accent2"/>
        </a:buClr>
        <a:buSzPct val="85000"/>
        <a:buFont typeface="Symbol" pitchFamily="18" charset="2"/>
        <a:buChar char="-"/>
        <a:defRPr sz="900">
          <a:solidFill>
            <a:schemeClr val="tx1"/>
          </a:solidFill>
          <a:latin typeface="+mn-lt"/>
        </a:defRPr>
      </a:lvl8pPr>
      <a:lvl9pPr marL="2543175" indent="-173038" algn="l" rtl="0" fontAlgn="base">
        <a:spcBef>
          <a:spcPct val="40000"/>
        </a:spcBef>
        <a:spcAft>
          <a:spcPct val="0"/>
        </a:spcAft>
        <a:buClr>
          <a:schemeClr val="accent2"/>
        </a:buClr>
        <a:buSzPct val="85000"/>
        <a:buFont typeface="Symbol" pitchFamily="18" charset="2"/>
        <a:buChar char="-"/>
        <a:defRPr sz="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6.xml"/><Relationship Id="rId7" Type="http://schemas.openxmlformats.org/officeDocument/2006/relationships/chart" Target="../charts/chart2.xml"/><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chart" Target="../charts/chart1.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6" name="Rectangle 613"/>
          <p:cNvSpPr>
            <a:spLocks noChangeArrowheads="1"/>
          </p:cNvSpPr>
          <p:nvPr/>
        </p:nvSpPr>
        <p:spPr bwMode="auto">
          <a:xfrm>
            <a:off x="794" y="996442"/>
            <a:ext cx="2240280" cy="3549210"/>
          </a:xfrm>
          <a:prstGeom prst="rect">
            <a:avLst/>
          </a:prstGeom>
          <a:solidFill>
            <a:srgbClr val="E5E5E5"/>
          </a:solidFill>
          <a:ln w="9525">
            <a:noFill/>
            <a:miter lim="800000"/>
            <a:headEnd/>
            <a:tailEnd/>
          </a:ln>
        </p:spPr>
        <p:txBody>
          <a:bodyPr lIns="45720" rIns="45720"/>
          <a:lstStyle/>
          <a:p>
            <a:pPr>
              <a:spcBef>
                <a:spcPts val="300"/>
              </a:spcBef>
              <a:spcAft>
                <a:spcPts val="300"/>
              </a:spcAft>
              <a:buClr>
                <a:schemeClr val="accent1"/>
              </a:buClr>
            </a:pPr>
            <a:r>
              <a:rPr lang="en-US" sz="1000" b="1"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rPr>
              <a:t>KEY INVESTMENT HIGHLIGHTS</a:t>
            </a:r>
            <a:endParaRPr lang="en-US" sz="1000"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endParaRPr>
          </a:p>
          <a:p>
            <a:pPr marL="120650" indent="-120650" fontAlgn="auto">
              <a:spcBef>
                <a:spcPts val="400"/>
              </a:spcBef>
              <a:spcAft>
                <a:spcPts val="500"/>
              </a:spcAft>
              <a:buClr>
                <a:srgbClr val="487FFE"/>
              </a:buClr>
              <a:buSzPct val="100000"/>
              <a:buFont typeface="Wingdings 2" panose="05020102010507070707" pitchFamily="18" charset="2"/>
              <a:buChar char="¡"/>
            </a:pPr>
            <a:r>
              <a:rPr lang="en-US" sz="950"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rPr>
              <a:t>[Sticky, recurring client base]</a:t>
            </a:r>
          </a:p>
          <a:p>
            <a:pPr marL="120650" indent="-120650" fontAlgn="auto">
              <a:spcBef>
                <a:spcPts val="400"/>
              </a:spcBef>
              <a:spcAft>
                <a:spcPts val="500"/>
              </a:spcAft>
              <a:buClr>
                <a:srgbClr val="487FFE"/>
              </a:buClr>
              <a:buSzPct val="100000"/>
              <a:buFont typeface="Wingdings 2" panose="05020102010507070707" pitchFamily="18" charset="2"/>
              <a:buChar char="¡"/>
            </a:pPr>
            <a:r>
              <a:rPr lang="en-US" sz="950"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rPr>
              <a:t>[Robust software capabilities vs. direct competition with attractive pricing model]</a:t>
            </a:r>
          </a:p>
          <a:p>
            <a:pPr marL="120650" indent="-120650" fontAlgn="auto">
              <a:spcBef>
                <a:spcPts val="400"/>
              </a:spcBef>
              <a:spcAft>
                <a:spcPts val="500"/>
              </a:spcAft>
              <a:buClr>
                <a:srgbClr val="487FFE"/>
              </a:buClr>
              <a:buSzPct val="100000"/>
              <a:buFont typeface="Wingdings 2" panose="05020102010507070707" pitchFamily="18" charset="2"/>
              <a:buChar char="¡"/>
            </a:pPr>
            <a:r>
              <a:rPr lang="en-US" sz="950"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rPr>
              <a:t>[Market tailwinds / TAM]</a:t>
            </a:r>
          </a:p>
          <a:p>
            <a:pPr marL="120650" indent="-120650" fontAlgn="auto">
              <a:spcBef>
                <a:spcPts val="400"/>
              </a:spcBef>
              <a:spcAft>
                <a:spcPts val="500"/>
              </a:spcAft>
              <a:buClr>
                <a:srgbClr val="487FFE"/>
              </a:buClr>
              <a:buSzPct val="100000"/>
              <a:buFont typeface="Wingdings 2" panose="05020102010507070707" pitchFamily="18" charset="2"/>
              <a:buChar char="¡"/>
            </a:pPr>
            <a:r>
              <a:rPr lang="en-US" sz="950"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rPr>
              <a:t>[Transaction structure]</a:t>
            </a:r>
          </a:p>
          <a:p>
            <a:pPr marL="120650" indent="-120650" fontAlgn="auto">
              <a:spcBef>
                <a:spcPts val="400"/>
              </a:spcBef>
              <a:spcAft>
                <a:spcPts val="500"/>
              </a:spcAft>
              <a:buClr>
                <a:srgbClr val="487FFE"/>
              </a:buClr>
              <a:buSzPct val="100000"/>
              <a:buFont typeface="Wingdings 2" panose="05020102010507070707" pitchFamily="18" charset="2"/>
              <a:buChar char="¡"/>
            </a:pPr>
            <a:r>
              <a:rPr lang="en-US" sz="950"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rPr>
              <a:t>[Experienced management team with valuable customer relationships]</a:t>
            </a:r>
          </a:p>
          <a:p>
            <a:pPr marL="120650" indent="-120650" fontAlgn="auto">
              <a:spcBef>
                <a:spcPts val="400"/>
              </a:spcBef>
              <a:spcAft>
                <a:spcPts val="500"/>
              </a:spcAft>
              <a:buClr>
                <a:srgbClr val="487FFE"/>
              </a:buClr>
              <a:buSzPct val="100000"/>
              <a:buFont typeface="Wingdings 2" panose="05020102010507070707" pitchFamily="18" charset="2"/>
              <a:buChar char="¡"/>
            </a:pPr>
            <a:r>
              <a:rPr lang="en-US" sz="950"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rPr>
              <a:t>[Attractive purchase price with conservative leverage and seller rollover]</a:t>
            </a:r>
          </a:p>
          <a:p>
            <a:pPr marL="120650" indent="-120650" fontAlgn="auto">
              <a:spcBef>
                <a:spcPts val="400"/>
              </a:spcBef>
              <a:spcAft>
                <a:spcPts val="500"/>
              </a:spcAft>
              <a:buClr>
                <a:srgbClr val="487FFE"/>
              </a:buClr>
              <a:buSzPct val="100000"/>
              <a:buFont typeface="Wingdings 2" panose="05020102010507070707" pitchFamily="18" charset="2"/>
              <a:buChar char="¡"/>
            </a:pPr>
            <a:r>
              <a:rPr lang="en-US" sz="950"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rPr>
              <a:t>[Opportunity to bolster business development and sales function to drive continued organic growth] </a:t>
            </a:r>
            <a:endParaRPr lang="en-US" sz="850"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endParaRPr>
          </a:p>
          <a:p>
            <a:pPr marL="120650" indent="-120650" fontAlgn="auto">
              <a:spcBef>
                <a:spcPts val="0"/>
              </a:spcBef>
              <a:spcAft>
                <a:spcPts val="0"/>
              </a:spcAft>
              <a:buClr>
                <a:schemeClr val="accent1"/>
              </a:buClr>
              <a:buSzPct val="100000"/>
              <a:buFont typeface="Wingdings 2" panose="05020102010507070707" pitchFamily="18" charset="2"/>
              <a:buChar char="¡"/>
            </a:pPr>
            <a:endParaRPr lang="en-US" sz="900"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endParaRPr>
          </a:p>
          <a:p>
            <a:pPr marL="120650" indent="-120650" fontAlgn="auto">
              <a:spcBef>
                <a:spcPts val="600"/>
              </a:spcBef>
              <a:spcAft>
                <a:spcPts val="0"/>
              </a:spcAft>
              <a:buClr>
                <a:schemeClr val="accent1"/>
              </a:buClr>
              <a:buSzPct val="100000"/>
              <a:buFont typeface="Wingdings 2" panose="05020102010507070707" pitchFamily="18" charset="2"/>
              <a:buChar char="¡"/>
            </a:pPr>
            <a:endParaRPr lang="en-US" sz="900"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endParaRPr>
          </a:p>
          <a:p>
            <a:pPr marL="120650" marR="0" lvl="0" indent="-120650" fontAlgn="auto">
              <a:spcBef>
                <a:spcPts val="600"/>
              </a:spcBef>
              <a:spcAft>
                <a:spcPts val="0"/>
              </a:spcAft>
              <a:buClr>
                <a:schemeClr val="accent1"/>
              </a:buClr>
              <a:buSzPct val="100000"/>
              <a:buFont typeface="Wingdings 2" panose="05020102010507070707" pitchFamily="18" charset="2"/>
              <a:buChar char="¡"/>
            </a:pPr>
            <a:endParaRPr lang="en-US" sz="900"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endParaRPr>
          </a:p>
        </p:txBody>
      </p:sp>
      <p:sp>
        <p:nvSpPr>
          <p:cNvPr id="19" name="Rectangle 78"/>
          <p:cNvSpPr>
            <a:spLocks noChangeArrowheads="1"/>
          </p:cNvSpPr>
          <p:nvPr/>
        </p:nvSpPr>
        <p:spPr bwMode="auto">
          <a:xfrm rot="-5400000">
            <a:off x="2999264" y="-2968509"/>
            <a:ext cx="857251" cy="6825298"/>
          </a:xfrm>
          <a:prstGeom prst="rect">
            <a:avLst/>
          </a:prstGeom>
          <a:solidFill>
            <a:srgbClr val="487FFE"/>
          </a:solidFill>
          <a:ln w="38100" cmpd="sng">
            <a:solidFill>
              <a:srgbClr val="487FFE"/>
            </a:solidFill>
            <a:miter lim="800000"/>
            <a:headEnd/>
            <a:tailEnd/>
          </a:ln>
        </p:spPr>
        <p:txBody>
          <a:bodyPr wrap="none" anchor="ctr"/>
          <a:lstStyle/>
          <a:p>
            <a:pPr eaLnBrk="0" hangingPunct="0"/>
            <a:endParaRPr lang="en-US" dirty="0">
              <a:latin typeface="Arial" panose="020B0604020202020204" pitchFamily="34" charset="0"/>
              <a:cs typeface="Arial" panose="020B0604020202020204" pitchFamily="34" charset="0"/>
            </a:endParaRPr>
          </a:p>
        </p:txBody>
      </p:sp>
      <p:sp>
        <p:nvSpPr>
          <p:cNvPr id="25" name="Rectangle 78"/>
          <p:cNvSpPr>
            <a:spLocks noChangeArrowheads="1"/>
          </p:cNvSpPr>
          <p:nvPr/>
        </p:nvSpPr>
        <p:spPr bwMode="auto">
          <a:xfrm rot="-5400000">
            <a:off x="3391314" y="-2550700"/>
            <a:ext cx="73152" cy="6825298"/>
          </a:xfrm>
          <a:prstGeom prst="rect">
            <a:avLst/>
          </a:prstGeom>
          <a:solidFill>
            <a:schemeClr val="accent2"/>
          </a:solidFill>
          <a:ln w="38100" cmpd="sng">
            <a:solidFill>
              <a:schemeClr val="accent2"/>
            </a:solidFill>
            <a:miter lim="800000"/>
            <a:headEnd/>
            <a:tailEnd/>
          </a:ln>
        </p:spPr>
        <p:txBody>
          <a:bodyPr wrap="none" anchor="ctr"/>
          <a:lstStyle/>
          <a:p>
            <a:pPr eaLnBrk="0" hangingPunct="0"/>
            <a:endParaRPr lang="en-US" dirty="0">
              <a:latin typeface="Arial" panose="020B0604020202020204" pitchFamily="34" charset="0"/>
              <a:cs typeface="Arial" panose="020B0604020202020204" pitchFamily="34" charset="0"/>
            </a:endParaRPr>
          </a:p>
        </p:txBody>
      </p:sp>
      <p:sp>
        <p:nvSpPr>
          <p:cNvPr id="49" name="Rectangle 3"/>
          <p:cNvSpPr txBox="1">
            <a:spLocks noChangeArrowheads="1"/>
          </p:cNvSpPr>
          <p:nvPr/>
        </p:nvSpPr>
        <p:spPr bwMode="auto">
          <a:xfrm>
            <a:off x="2315371" y="1225441"/>
            <a:ext cx="4494906" cy="3470384"/>
          </a:xfrm>
          <a:prstGeom prst="rect">
            <a:avLst/>
          </a:prstGeom>
          <a:noFill/>
          <a:ln w="12700" cap="sq">
            <a:noFill/>
            <a:miter lim="800000"/>
            <a:headEnd type="none" w="sm" len="sm"/>
            <a:tailEnd type="none" w="sm" len="sm"/>
          </a:ln>
        </p:spPr>
        <p:txBody>
          <a:bodyPr lIns="45720" rIns="45720" anchor="t" anchorCtr="0"/>
          <a:lstStyle/>
          <a:p>
            <a:pPr lvl="0" algn="just" fontAlgn="auto">
              <a:spcBef>
                <a:spcPts val="0"/>
              </a:spcBef>
              <a:spcAft>
                <a:spcPts val="0"/>
              </a:spcAft>
              <a:buClr>
                <a:srgbClr val="1A6956"/>
              </a:buClr>
              <a:buSzPct val="90000"/>
            </a:pPr>
            <a:r>
              <a:rPr lang="en-US" sz="1000"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rPr>
              <a:t>Project Bruin (“Bruin” or the “Company”) is a leading provider of comprehensive property management software services. The product is used in over 15K properties including 32 of the top 100 largest property managers. Bruin has significantly scaled post-pandemic to $18 million of LTM ARR catering to nearly 50 active customers. The Company was founded in 2014 and is headquartered in Baltimore, MD. </a:t>
            </a:r>
          </a:p>
          <a:p>
            <a:pPr lvl="0" algn="just" fontAlgn="auto">
              <a:spcBef>
                <a:spcPts val="0"/>
              </a:spcBef>
              <a:spcAft>
                <a:spcPts val="0"/>
              </a:spcAft>
              <a:buClr>
                <a:srgbClr val="1A6956"/>
              </a:buClr>
              <a:buSzPct val="90000"/>
            </a:pPr>
            <a:endParaRPr lang="en-US" sz="1000"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endParaRPr>
          </a:p>
          <a:p>
            <a:pPr lvl="0" algn="just" fontAlgn="auto">
              <a:spcBef>
                <a:spcPts val="0"/>
              </a:spcBef>
              <a:spcAft>
                <a:spcPts val="0"/>
              </a:spcAft>
              <a:buClr>
                <a:srgbClr val="1A6956"/>
              </a:buClr>
              <a:buSzPct val="90000"/>
            </a:pPr>
            <a:r>
              <a:rPr lang="en-US" sz="1000"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rPr>
              <a:t>[Paragraph on service offering, software capabilities, and growth]</a:t>
            </a:r>
          </a:p>
          <a:p>
            <a:pPr lvl="0" algn="just" fontAlgn="auto">
              <a:spcBef>
                <a:spcPts val="0"/>
              </a:spcBef>
              <a:spcAft>
                <a:spcPts val="0"/>
              </a:spcAft>
              <a:buClr>
                <a:srgbClr val="1A6956"/>
              </a:buClr>
              <a:buSzPct val="90000"/>
            </a:pPr>
            <a:endParaRPr lang="en-US" sz="1000"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endParaRPr>
          </a:p>
          <a:p>
            <a:pPr lvl="0" algn="just" fontAlgn="auto">
              <a:spcBef>
                <a:spcPts val="0"/>
              </a:spcBef>
              <a:spcAft>
                <a:spcPts val="0"/>
              </a:spcAft>
              <a:buClr>
                <a:srgbClr val="1A6956"/>
              </a:buClr>
              <a:buSzPct val="90000"/>
            </a:pPr>
            <a:r>
              <a:rPr lang="en-US" sz="1000"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rPr>
              <a:t>The Company is well-positioned in an attractive market for continued growth with infrastructure and key management team members in place to scale. Apple has won significant new customers in recent years and is positioned to take additional market share away from local operators, leveraging its strong existing brand and reputation. Apple currently generates over $14 million of ARR and has a deep operating history or organic growth over the years. </a:t>
            </a:r>
          </a:p>
          <a:p>
            <a:pPr lvl="0" algn="just" fontAlgn="auto">
              <a:spcBef>
                <a:spcPts val="0"/>
              </a:spcBef>
              <a:spcAft>
                <a:spcPts val="0"/>
              </a:spcAft>
              <a:buClr>
                <a:srgbClr val="1A6956"/>
              </a:buClr>
              <a:buSzPct val="90000"/>
            </a:pPr>
            <a:endParaRPr lang="en-US" sz="1000"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endParaRPr>
          </a:p>
          <a:p>
            <a:pPr lvl="0" algn="just" fontAlgn="auto">
              <a:spcBef>
                <a:spcPts val="0"/>
              </a:spcBef>
              <a:spcAft>
                <a:spcPts val="0"/>
              </a:spcAft>
              <a:buClr>
                <a:srgbClr val="1A6956"/>
              </a:buClr>
              <a:buSzPct val="90000"/>
            </a:pPr>
            <a:r>
              <a:rPr lang="en-US" sz="1000"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rPr>
              <a:t>Bruin is being acquired for a $55.0 million enterprise value or 3.1x ARR. The transaction will utilize a conservative 2.0x leverage at closing and the seller plans to rollover $8.0 million in the transaction. We are raising $22.0 million of equity to complete the acquisition of Bruin with a targeted closing date of December 31, 2024. </a:t>
            </a:r>
            <a:endParaRPr lang="en-US" sz="900" dirty="0">
              <a:solidFill>
                <a:srgbClr val="C00000"/>
              </a:solidFill>
              <a:latin typeface="Roboto" panose="02000000000000000000" pitchFamily="2" charset="0"/>
              <a:ea typeface="Roboto" panose="02000000000000000000" pitchFamily="2" charset="0"/>
              <a:cs typeface="Roboto" panose="02000000000000000000" pitchFamily="2" charset="0"/>
            </a:endParaRPr>
          </a:p>
          <a:p>
            <a:pPr>
              <a:lnSpc>
                <a:spcPts val="1300"/>
              </a:lnSpc>
              <a:spcBef>
                <a:spcPts val="300"/>
              </a:spcBef>
              <a:spcAft>
                <a:spcPts val="0"/>
              </a:spcAft>
            </a:pPr>
            <a:endParaRPr lang="en-US" sz="900"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endParaRPr>
          </a:p>
        </p:txBody>
      </p:sp>
      <p:cxnSp>
        <p:nvCxnSpPr>
          <p:cNvPr id="50" name="Straight Connector 49"/>
          <p:cNvCxnSpPr/>
          <p:nvPr/>
        </p:nvCxnSpPr>
        <p:spPr>
          <a:xfrm>
            <a:off x="2290822" y="1185914"/>
            <a:ext cx="4411913" cy="0"/>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51" name="Rectangle 3"/>
          <p:cNvSpPr txBox="1">
            <a:spLocks noChangeArrowheads="1"/>
          </p:cNvSpPr>
          <p:nvPr/>
        </p:nvSpPr>
        <p:spPr bwMode="auto">
          <a:xfrm>
            <a:off x="2290822" y="945881"/>
            <a:ext cx="2615024" cy="240033"/>
          </a:xfrm>
          <a:prstGeom prst="rect">
            <a:avLst/>
          </a:prstGeom>
          <a:noFill/>
          <a:ln w="12700" cap="sq">
            <a:noFill/>
            <a:miter lim="800000"/>
            <a:headEnd type="none" w="sm" len="sm"/>
            <a:tailEnd type="none" w="sm" len="sm"/>
          </a:ln>
        </p:spPr>
        <p:txBody>
          <a:bodyPr lIns="45720" rIns="45720"/>
          <a:lstStyle/>
          <a:p>
            <a:pPr eaLnBrk="0" hangingPunct="0">
              <a:spcBef>
                <a:spcPts val="100"/>
              </a:spcBef>
              <a:spcAft>
                <a:spcPts val="100"/>
              </a:spcAft>
              <a:buClr>
                <a:srgbClr val="9A1D2B"/>
              </a:buClr>
            </a:pPr>
            <a:r>
              <a:rPr lang="en-US" sz="1100" b="1"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rPr>
              <a:t>Company Overview</a:t>
            </a:r>
            <a:endParaRPr lang="en-US" sz="1100"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endParaRPr>
          </a:p>
        </p:txBody>
      </p:sp>
      <p:grpSp>
        <p:nvGrpSpPr>
          <p:cNvPr id="38" name="Group 37"/>
          <p:cNvGrpSpPr/>
          <p:nvPr/>
        </p:nvGrpSpPr>
        <p:grpSpPr>
          <a:xfrm>
            <a:off x="0" y="4636270"/>
            <a:ext cx="6858000" cy="261610"/>
            <a:chOff x="0" y="4888468"/>
            <a:chExt cx="6858000" cy="261610"/>
          </a:xfrm>
        </p:grpSpPr>
        <p:cxnSp>
          <p:nvCxnSpPr>
            <p:cNvPr id="40" name="Straight Connector 39"/>
            <p:cNvCxnSpPr/>
            <p:nvPr/>
          </p:nvCxnSpPr>
          <p:spPr>
            <a:xfrm>
              <a:off x="0" y="5139499"/>
              <a:ext cx="6858000" cy="0"/>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41" name="Rectangle 3"/>
            <p:cNvSpPr txBox="1">
              <a:spLocks noChangeArrowheads="1"/>
            </p:cNvSpPr>
            <p:nvPr/>
          </p:nvSpPr>
          <p:spPr bwMode="auto">
            <a:xfrm>
              <a:off x="0" y="4888468"/>
              <a:ext cx="4383769" cy="261610"/>
            </a:xfrm>
            <a:prstGeom prst="rect">
              <a:avLst/>
            </a:prstGeom>
            <a:noFill/>
            <a:ln w="12700" cap="sq">
              <a:noFill/>
              <a:miter lim="800000"/>
              <a:headEnd type="none" w="sm" len="sm"/>
              <a:tailEnd type="none" w="sm" len="sm"/>
            </a:ln>
          </p:spPr>
          <p:txBody>
            <a:bodyPr lIns="45720" rIns="45720">
              <a:spAutoFit/>
            </a:bodyPr>
            <a:lstStyle/>
            <a:p>
              <a:pPr eaLnBrk="0" hangingPunct="0">
                <a:spcBef>
                  <a:spcPts val="100"/>
                </a:spcBef>
                <a:spcAft>
                  <a:spcPts val="100"/>
                </a:spcAft>
                <a:buClr>
                  <a:srgbClr val="9A1D2B"/>
                </a:buClr>
              </a:pPr>
              <a:r>
                <a:rPr lang="en-US" sz="1100" b="1"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rPr>
                <a:t>Apple Investment Merits</a:t>
              </a:r>
            </a:p>
          </p:txBody>
        </p:sp>
      </p:grpSp>
      <p:sp>
        <p:nvSpPr>
          <p:cNvPr id="43" name="TextBox 42"/>
          <p:cNvSpPr txBox="1"/>
          <p:nvPr>
            <p:custDataLst>
              <p:tags r:id="rId1"/>
            </p:custDataLst>
          </p:nvPr>
        </p:nvSpPr>
        <p:spPr>
          <a:xfrm>
            <a:off x="4655262" y="4970232"/>
            <a:ext cx="2103120" cy="182880"/>
          </a:xfrm>
          <a:prstGeom prst="rect">
            <a:avLst/>
          </a:prstGeom>
          <a:solidFill>
            <a:schemeClr val="accent2"/>
          </a:solidFill>
          <a:ln w="15875" cap="sq">
            <a:solidFill>
              <a:schemeClr val="accent2"/>
            </a:solidFill>
            <a:miter lim="800000"/>
          </a:ln>
          <a:effectLst>
            <a:outerShdw blurRad="50800" dist="38100" dir="2700000" algn="tl" rotWithShape="0">
              <a:prstClr val="black">
                <a:alpha val="20000"/>
              </a:prstClr>
            </a:outerShdw>
          </a:effectLst>
        </p:spPr>
        <p:txBody>
          <a:bodyPr vert="horz" wrap="square" lIns="45720" tIns="0" rIns="91440" bIns="0" rtlCol="0" anchor="ctr" anchorCtr="1">
            <a:noAutofit/>
          </a:bodyPr>
          <a:lstStyle>
            <a:defPPr>
              <a:defRPr lang="en-US"/>
            </a:defPPr>
            <a:lvl1pPr algn="ctr">
              <a:lnSpc>
                <a:spcPct val="90000"/>
              </a:lnSpc>
              <a:spcBef>
                <a:spcPts val="0"/>
              </a:spcBef>
              <a:spcAft>
                <a:spcPts val="0"/>
              </a:spcAft>
              <a:defRPr sz="1200" b="1">
                <a:solidFill>
                  <a:srgbClr val="FFFFFF"/>
                </a:solidFill>
                <a:latin typeface="Trade Gothic LT Std" pitchFamily="50" charset="0"/>
              </a:defRPr>
            </a:lvl1pPr>
          </a:lstStyle>
          <a:p>
            <a:r>
              <a:rPr lang="en-US" sz="1000" dirty="0">
                <a:latin typeface="Roboto" panose="02000000000000000000" pitchFamily="2" charset="0"/>
                <a:ea typeface="Roboto" panose="02000000000000000000" pitchFamily="2" charset="0"/>
                <a:cs typeface="Roboto" panose="02000000000000000000" pitchFamily="2" charset="0"/>
              </a:rPr>
              <a:t>Industry Tailwinds</a:t>
            </a:r>
          </a:p>
        </p:txBody>
      </p:sp>
      <p:sp>
        <p:nvSpPr>
          <p:cNvPr id="44" name="Text Placeholder 2"/>
          <p:cNvSpPr txBox="1">
            <a:spLocks/>
          </p:cNvSpPr>
          <p:nvPr/>
        </p:nvSpPr>
        <p:spPr>
          <a:xfrm>
            <a:off x="4655262" y="5163340"/>
            <a:ext cx="2103120" cy="1371600"/>
          </a:xfrm>
          <a:prstGeom prst="rect">
            <a:avLst/>
          </a:prstGeom>
          <a:solidFill>
            <a:srgbClr val="E5E5E5"/>
          </a:solidFill>
          <a:ln w="15875" cap="sq">
            <a:solidFill>
              <a:schemeClr val="accent2"/>
            </a:solidFill>
            <a:miter lim="800000"/>
          </a:ln>
          <a:effectLst>
            <a:outerShdw blurRad="50800" dist="38100" dir="2700000" algn="tl" rotWithShape="0">
              <a:prstClr val="black">
                <a:alpha val="20000"/>
              </a:prstClr>
            </a:outerShdw>
          </a:effectLst>
        </p:spPr>
        <p:txBody>
          <a:bodyPr lIns="91440" tIns="45720" rIns="91440" bIns="45720"/>
          <a:lstStyle>
            <a:defPPr>
              <a:defRPr lang="en-GB"/>
            </a:defPPr>
            <a:lvl1pPr marL="120650" indent="-120650" defTabSz="914400" eaLnBrk="1" fontAlgn="auto" latinLnBrk="0" hangingPunct="1">
              <a:spcBef>
                <a:spcPts val="0"/>
              </a:spcBef>
              <a:spcAft>
                <a:spcPts val="0"/>
              </a:spcAft>
              <a:buClr>
                <a:schemeClr val="accent1"/>
              </a:buClr>
              <a:buSzPct val="100000"/>
              <a:buFont typeface="Wingdings" panose="05000000000000000000" pitchFamily="2" charset="2"/>
              <a:buChar char="n"/>
              <a:defRPr sz="900">
                <a:latin typeface="Arial" panose="020B0604020202020204" pitchFamily="34" charset="0"/>
                <a:cs typeface="Arial" panose="020B0604020202020204" pitchFamily="34" charset="0"/>
              </a:defRPr>
            </a:lvl1pPr>
            <a:lvl2pPr indent="-228600" defTabSz="914400" eaLnBrk="1" latinLnBrk="0" hangingPunct="1">
              <a:spcBef>
                <a:spcPct val="20000"/>
              </a:spcBef>
              <a:buClr>
                <a:schemeClr val="accent3"/>
              </a:buClr>
              <a:buSzPct val="125000"/>
              <a:buFont typeface="Trade Gothic LT Std Light" pitchFamily="50" charset="0"/>
              <a:buChar char="–"/>
              <a:defRPr sz="1200">
                <a:latin typeface="Trade Gothic LT Std" pitchFamily="50" charset="0"/>
              </a:defRPr>
            </a:lvl2pPr>
            <a:lvl3pPr marL="628650" indent="-171450" defTabSz="914400" eaLnBrk="1" latinLnBrk="0" hangingPunct="1">
              <a:spcBef>
                <a:spcPct val="20000"/>
              </a:spcBef>
              <a:buClr>
                <a:schemeClr val="accent3"/>
              </a:buClr>
              <a:buFont typeface="Wingdings" panose="05000000000000000000" pitchFamily="2" charset="2"/>
              <a:buChar char="§"/>
              <a:defRPr sz="1200">
                <a:latin typeface="Trade Gothic LT Std" pitchFamily="50" charset="0"/>
              </a:defRPr>
            </a:lvl3pPr>
            <a:lvl4pPr marL="914400" indent="-228600" defTabSz="914400" eaLnBrk="1" latinLnBrk="0" hangingPunct="1">
              <a:spcBef>
                <a:spcPct val="20000"/>
              </a:spcBef>
              <a:buClr>
                <a:schemeClr val="accent3"/>
              </a:buClr>
              <a:buFont typeface="Courier New" panose="02070309020205020404" pitchFamily="49" charset="0"/>
              <a:buChar char="o"/>
              <a:defRPr sz="1200">
                <a:latin typeface="Trade Gothic LT Std" pitchFamily="50" charset="0"/>
              </a:defRPr>
            </a:lvl4pPr>
            <a:lvl5pPr marL="2057400" indent="-228600" defTabSz="914400" eaLnBrk="1" latinLnBrk="0" hangingPunct="1">
              <a:spcBef>
                <a:spcPct val="20000"/>
              </a:spcBef>
              <a:buFont typeface="Arial" pitchFamily="34" charset="0"/>
              <a:buChar char="»"/>
              <a:defRPr sz="1400">
                <a:latin typeface="Trade Gothic LT Std Light" pitchFamily="50" charset="0"/>
              </a:defRPr>
            </a:lvl5pPr>
            <a:lvl6pPr marL="2514600" indent="-228600">
              <a:spcBef>
                <a:spcPct val="20000"/>
              </a:spcBef>
              <a:buFont typeface="Arial" pitchFamily="34" charset="0"/>
              <a:buChar char="•"/>
              <a:defRPr sz="2000">
                <a:latin typeface="+mn-lt"/>
              </a:defRPr>
            </a:lvl6pPr>
            <a:lvl7pPr marL="2971800" indent="-228600">
              <a:spcBef>
                <a:spcPct val="20000"/>
              </a:spcBef>
              <a:buFont typeface="Arial" pitchFamily="34" charset="0"/>
              <a:buChar char="•"/>
              <a:defRPr sz="2000">
                <a:latin typeface="+mn-lt"/>
              </a:defRPr>
            </a:lvl7pPr>
            <a:lvl8pPr marL="3429000" indent="-228600">
              <a:spcBef>
                <a:spcPct val="20000"/>
              </a:spcBef>
              <a:buFont typeface="Arial" pitchFamily="34" charset="0"/>
              <a:buChar char="•"/>
              <a:defRPr sz="2000">
                <a:latin typeface="+mn-lt"/>
              </a:defRPr>
            </a:lvl8pPr>
            <a:lvl9pPr marL="3886200" indent="-228600">
              <a:spcBef>
                <a:spcPct val="20000"/>
              </a:spcBef>
              <a:buFont typeface="Arial" pitchFamily="34" charset="0"/>
              <a:buChar char="•"/>
              <a:defRPr sz="2000">
                <a:latin typeface="+mn-lt"/>
              </a:defRPr>
            </a:lvl9pPr>
          </a:lstStyle>
          <a:p>
            <a:pPr>
              <a:spcBef>
                <a:spcPts val="300"/>
              </a:spcBef>
              <a:buClr>
                <a:srgbClr val="487FFE"/>
              </a:buClr>
              <a:buFont typeface="Wingdings 2" panose="05020102010507070707" pitchFamily="18" charset="2"/>
              <a:buChar char="¡"/>
            </a:pPr>
            <a:r>
              <a:rPr lang="en-US"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rPr>
              <a:t>[ ]</a:t>
            </a:r>
          </a:p>
          <a:p>
            <a:pPr>
              <a:spcBef>
                <a:spcPts val="300"/>
              </a:spcBef>
              <a:buClr>
                <a:srgbClr val="487FFE"/>
              </a:buClr>
              <a:buFont typeface="Wingdings 2" panose="05020102010507070707" pitchFamily="18" charset="2"/>
              <a:buChar char="¡"/>
            </a:pPr>
            <a:r>
              <a:rPr lang="en-US"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rPr>
              <a:t>[ ]</a:t>
            </a:r>
          </a:p>
          <a:p>
            <a:pPr>
              <a:spcBef>
                <a:spcPts val="300"/>
              </a:spcBef>
              <a:buClr>
                <a:srgbClr val="487FFE"/>
              </a:buClr>
              <a:buFont typeface="Wingdings 2" panose="05020102010507070707" pitchFamily="18" charset="2"/>
              <a:buChar char="¡"/>
            </a:pPr>
            <a:r>
              <a:rPr lang="en-US"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rPr>
              <a:t>[ ]</a:t>
            </a:r>
          </a:p>
        </p:txBody>
      </p:sp>
      <p:sp>
        <p:nvSpPr>
          <p:cNvPr id="45" name="TextBox 44"/>
          <p:cNvSpPr txBox="1"/>
          <p:nvPr>
            <p:custDataLst>
              <p:tags r:id="rId2"/>
            </p:custDataLst>
          </p:nvPr>
        </p:nvSpPr>
        <p:spPr>
          <a:xfrm>
            <a:off x="2372935" y="4970232"/>
            <a:ext cx="2103120" cy="182880"/>
          </a:xfrm>
          <a:prstGeom prst="rect">
            <a:avLst/>
          </a:prstGeom>
          <a:solidFill>
            <a:schemeClr val="accent2"/>
          </a:solidFill>
          <a:ln w="15875" cap="sq">
            <a:solidFill>
              <a:schemeClr val="accent2"/>
            </a:solidFill>
            <a:miter lim="800000"/>
          </a:ln>
          <a:effectLst>
            <a:outerShdw blurRad="50800" dist="38100" dir="2700000" algn="tl" rotWithShape="0">
              <a:prstClr val="black">
                <a:alpha val="20000"/>
              </a:prstClr>
            </a:outerShdw>
          </a:effectLst>
        </p:spPr>
        <p:txBody>
          <a:bodyPr vert="horz" wrap="square" lIns="45720" tIns="0" rIns="45720" bIns="0" rtlCol="0" anchor="ctr" anchorCtr="1">
            <a:noAutofit/>
          </a:bodyPr>
          <a:lstStyle>
            <a:defPPr>
              <a:defRPr lang="en-US"/>
            </a:defPPr>
            <a:lvl1pPr algn="ctr">
              <a:lnSpc>
                <a:spcPct val="90000"/>
              </a:lnSpc>
              <a:spcBef>
                <a:spcPts val="0"/>
              </a:spcBef>
              <a:spcAft>
                <a:spcPts val="0"/>
              </a:spcAft>
              <a:defRPr sz="1200" b="1">
                <a:solidFill>
                  <a:srgbClr val="FFFFFF"/>
                </a:solidFill>
                <a:latin typeface="Trade Gothic LT Std" pitchFamily="50" charset="0"/>
              </a:defRPr>
            </a:lvl1pPr>
          </a:lstStyle>
          <a:p>
            <a:r>
              <a:rPr lang="en-US" sz="1000" dirty="0">
                <a:latin typeface="Roboto" panose="02000000000000000000" pitchFamily="2" charset="0"/>
                <a:ea typeface="Roboto" panose="02000000000000000000" pitchFamily="2" charset="0"/>
                <a:cs typeface="Roboto" panose="02000000000000000000" pitchFamily="2" charset="0"/>
              </a:rPr>
              <a:t>Free Cash Flow Generation</a:t>
            </a:r>
          </a:p>
        </p:txBody>
      </p:sp>
      <p:sp>
        <p:nvSpPr>
          <p:cNvPr id="46" name="Text Placeholder 2"/>
          <p:cNvSpPr txBox="1">
            <a:spLocks/>
          </p:cNvSpPr>
          <p:nvPr/>
        </p:nvSpPr>
        <p:spPr>
          <a:xfrm>
            <a:off x="2372935" y="5163340"/>
            <a:ext cx="2103120" cy="1371600"/>
          </a:xfrm>
          <a:prstGeom prst="rect">
            <a:avLst/>
          </a:prstGeom>
          <a:solidFill>
            <a:srgbClr val="E5E5E5"/>
          </a:solidFill>
          <a:ln w="15875" cap="sq">
            <a:solidFill>
              <a:schemeClr val="accent2"/>
            </a:solidFill>
            <a:miter lim="800000"/>
          </a:ln>
          <a:effectLst>
            <a:outerShdw blurRad="50800" dist="38100" dir="2700000" algn="tl" rotWithShape="0">
              <a:prstClr val="black">
                <a:alpha val="20000"/>
              </a:prstClr>
            </a:outerShdw>
          </a:effectLst>
        </p:spPr>
        <p:txBody>
          <a:bodyPr lIns="91440" tIns="45720" rIns="91440" bIns="45720"/>
          <a:lstStyle>
            <a:defPPr>
              <a:defRPr lang="en-GB"/>
            </a:defPPr>
            <a:lvl1pPr marL="120650" indent="-120650" defTabSz="914400" eaLnBrk="1" fontAlgn="auto" latinLnBrk="0" hangingPunct="1">
              <a:spcBef>
                <a:spcPts val="0"/>
              </a:spcBef>
              <a:spcAft>
                <a:spcPts val="0"/>
              </a:spcAft>
              <a:buClr>
                <a:schemeClr val="accent1"/>
              </a:buClr>
              <a:buSzPct val="100000"/>
              <a:buFont typeface="Wingdings" panose="05000000000000000000" pitchFamily="2" charset="2"/>
              <a:buChar char="n"/>
              <a:defRPr sz="900">
                <a:latin typeface="Arial" panose="020B0604020202020204" pitchFamily="34" charset="0"/>
                <a:cs typeface="Arial" panose="020B0604020202020204" pitchFamily="34" charset="0"/>
              </a:defRPr>
            </a:lvl1pPr>
            <a:lvl2pPr indent="-228600" defTabSz="914400" eaLnBrk="1" latinLnBrk="0" hangingPunct="1">
              <a:spcBef>
                <a:spcPct val="20000"/>
              </a:spcBef>
              <a:buClr>
                <a:schemeClr val="accent3"/>
              </a:buClr>
              <a:buSzPct val="125000"/>
              <a:buFont typeface="Trade Gothic LT Std Light" pitchFamily="50" charset="0"/>
              <a:buChar char="–"/>
              <a:defRPr sz="1200">
                <a:latin typeface="Trade Gothic LT Std" pitchFamily="50" charset="0"/>
              </a:defRPr>
            </a:lvl2pPr>
            <a:lvl3pPr marL="628650" indent="-171450" defTabSz="914400" eaLnBrk="1" latinLnBrk="0" hangingPunct="1">
              <a:spcBef>
                <a:spcPct val="20000"/>
              </a:spcBef>
              <a:buClr>
                <a:schemeClr val="accent3"/>
              </a:buClr>
              <a:buFont typeface="Wingdings" panose="05000000000000000000" pitchFamily="2" charset="2"/>
              <a:buChar char="§"/>
              <a:defRPr sz="1200">
                <a:latin typeface="Trade Gothic LT Std" pitchFamily="50" charset="0"/>
              </a:defRPr>
            </a:lvl3pPr>
            <a:lvl4pPr marL="914400" indent="-228600" defTabSz="914400" eaLnBrk="1" latinLnBrk="0" hangingPunct="1">
              <a:spcBef>
                <a:spcPct val="20000"/>
              </a:spcBef>
              <a:buClr>
                <a:schemeClr val="accent3"/>
              </a:buClr>
              <a:buFont typeface="Courier New" panose="02070309020205020404" pitchFamily="49" charset="0"/>
              <a:buChar char="o"/>
              <a:defRPr sz="1200">
                <a:latin typeface="Trade Gothic LT Std" pitchFamily="50" charset="0"/>
              </a:defRPr>
            </a:lvl4pPr>
            <a:lvl5pPr marL="2057400" indent="-228600" defTabSz="914400" eaLnBrk="1" latinLnBrk="0" hangingPunct="1">
              <a:spcBef>
                <a:spcPct val="20000"/>
              </a:spcBef>
              <a:buFont typeface="Arial" pitchFamily="34" charset="0"/>
              <a:buChar char="»"/>
              <a:defRPr sz="1400">
                <a:latin typeface="Trade Gothic LT Std Light" pitchFamily="50" charset="0"/>
              </a:defRPr>
            </a:lvl5pPr>
            <a:lvl6pPr marL="2514600" indent="-228600">
              <a:spcBef>
                <a:spcPct val="20000"/>
              </a:spcBef>
              <a:buFont typeface="Arial" pitchFamily="34" charset="0"/>
              <a:buChar char="•"/>
              <a:defRPr sz="2000">
                <a:latin typeface="+mn-lt"/>
              </a:defRPr>
            </a:lvl6pPr>
            <a:lvl7pPr marL="2971800" indent="-228600">
              <a:spcBef>
                <a:spcPct val="20000"/>
              </a:spcBef>
              <a:buFont typeface="Arial" pitchFamily="34" charset="0"/>
              <a:buChar char="•"/>
              <a:defRPr sz="2000">
                <a:latin typeface="+mn-lt"/>
              </a:defRPr>
            </a:lvl7pPr>
            <a:lvl8pPr marL="3429000" indent="-228600">
              <a:spcBef>
                <a:spcPct val="20000"/>
              </a:spcBef>
              <a:buFont typeface="Arial" pitchFamily="34" charset="0"/>
              <a:buChar char="•"/>
              <a:defRPr sz="2000">
                <a:latin typeface="+mn-lt"/>
              </a:defRPr>
            </a:lvl8pPr>
            <a:lvl9pPr marL="3886200" indent="-228600">
              <a:spcBef>
                <a:spcPct val="20000"/>
              </a:spcBef>
              <a:buFont typeface="Arial" pitchFamily="34" charset="0"/>
              <a:buChar char="•"/>
              <a:defRPr sz="2000">
                <a:latin typeface="+mn-lt"/>
              </a:defRPr>
            </a:lvl9pPr>
          </a:lstStyle>
          <a:p>
            <a:pPr>
              <a:spcBef>
                <a:spcPts val="200"/>
              </a:spcBef>
              <a:buClr>
                <a:srgbClr val="487FFE"/>
              </a:buClr>
              <a:buFont typeface="Wingdings 2" panose="05020102010507070707" pitchFamily="18" charset="2"/>
              <a:buChar char="¡"/>
            </a:pPr>
            <a:r>
              <a:rPr lang="en-US"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rPr>
              <a:t>[ ]</a:t>
            </a:r>
          </a:p>
          <a:p>
            <a:pPr>
              <a:spcBef>
                <a:spcPts val="200"/>
              </a:spcBef>
              <a:buClr>
                <a:srgbClr val="487FFE"/>
              </a:buClr>
              <a:buFont typeface="Wingdings 2" panose="05020102010507070707" pitchFamily="18" charset="2"/>
              <a:buChar char="¡"/>
            </a:pPr>
            <a:r>
              <a:rPr lang="en-US"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rPr>
              <a:t>[ ]</a:t>
            </a:r>
          </a:p>
          <a:p>
            <a:pPr>
              <a:spcBef>
                <a:spcPts val="200"/>
              </a:spcBef>
              <a:buClr>
                <a:srgbClr val="487FFE"/>
              </a:buClr>
              <a:buFont typeface="Wingdings 2" panose="05020102010507070707" pitchFamily="18" charset="2"/>
              <a:buChar char="¡"/>
            </a:pPr>
            <a:r>
              <a:rPr lang="en-US"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rPr>
              <a:t>[ ]</a:t>
            </a:r>
          </a:p>
        </p:txBody>
      </p:sp>
      <p:sp>
        <p:nvSpPr>
          <p:cNvPr id="47" name="TextBox 46"/>
          <p:cNvSpPr txBox="1"/>
          <p:nvPr>
            <p:custDataLst>
              <p:tags r:id="rId3"/>
            </p:custDataLst>
          </p:nvPr>
        </p:nvSpPr>
        <p:spPr>
          <a:xfrm>
            <a:off x="90607" y="4970232"/>
            <a:ext cx="2103120" cy="182880"/>
          </a:xfrm>
          <a:prstGeom prst="rect">
            <a:avLst/>
          </a:prstGeom>
          <a:solidFill>
            <a:schemeClr val="accent2"/>
          </a:solidFill>
          <a:ln w="15875" cap="sq">
            <a:solidFill>
              <a:schemeClr val="accent2"/>
            </a:solidFill>
            <a:miter lim="800000"/>
          </a:ln>
          <a:effectLst>
            <a:outerShdw blurRad="50800" dist="38100" dir="2700000" algn="tl" rotWithShape="0">
              <a:prstClr val="black">
                <a:alpha val="20000"/>
              </a:prstClr>
            </a:outerShdw>
          </a:effectLst>
        </p:spPr>
        <p:txBody>
          <a:bodyPr vert="horz" wrap="square" lIns="45720" tIns="0" rIns="45720" bIns="0" rtlCol="0" anchor="ctr" anchorCtr="1">
            <a:noAutofit/>
          </a:bodyPr>
          <a:lstStyle>
            <a:defPPr>
              <a:defRPr lang="en-US"/>
            </a:defPPr>
            <a:lvl1pPr algn="ctr">
              <a:lnSpc>
                <a:spcPct val="90000"/>
              </a:lnSpc>
              <a:spcBef>
                <a:spcPts val="0"/>
              </a:spcBef>
              <a:spcAft>
                <a:spcPts val="0"/>
              </a:spcAft>
              <a:defRPr sz="1200" b="1">
                <a:solidFill>
                  <a:srgbClr val="FFFFFF"/>
                </a:solidFill>
                <a:latin typeface="Trade Gothic LT Std" pitchFamily="50" charset="0"/>
              </a:defRPr>
            </a:lvl1pPr>
          </a:lstStyle>
          <a:p>
            <a:r>
              <a:rPr lang="en-US" sz="1000" dirty="0">
                <a:latin typeface="Roboto" panose="02000000000000000000" pitchFamily="2" charset="0"/>
                <a:ea typeface="Roboto" panose="02000000000000000000" pitchFamily="2" charset="0"/>
                <a:cs typeface="Roboto" panose="02000000000000000000" pitchFamily="2" charset="0"/>
              </a:rPr>
              <a:t>Highly Scalable Model</a:t>
            </a:r>
          </a:p>
        </p:txBody>
      </p:sp>
      <p:sp>
        <p:nvSpPr>
          <p:cNvPr id="48" name="Text Placeholder 2"/>
          <p:cNvSpPr txBox="1">
            <a:spLocks/>
          </p:cNvSpPr>
          <p:nvPr/>
        </p:nvSpPr>
        <p:spPr>
          <a:xfrm>
            <a:off x="90607" y="5163340"/>
            <a:ext cx="2103120" cy="1371600"/>
          </a:xfrm>
          <a:prstGeom prst="rect">
            <a:avLst/>
          </a:prstGeom>
          <a:solidFill>
            <a:srgbClr val="E5E5E5"/>
          </a:solidFill>
          <a:ln w="15875" cap="sq">
            <a:solidFill>
              <a:schemeClr val="accent2"/>
            </a:solidFill>
            <a:miter lim="800000"/>
          </a:ln>
          <a:effectLst>
            <a:outerShdw blurRad="50800" dist="38100" dir="2700000" algn="tl" rotWithShape="0">
              <a:prstClr val="black">
                <a:alpha val="20000"/>
              </a:prstClr>
            </a:outerShdw>
          </a:effectLst>
        </p:spPr>
        <p:txBody>
          <a:bodyPr lIns="91440" tIns="45720" rIns="91440" bIns="45720"/>
          <a:lstStyle>
            <a:lvl1pPr marL="228600" indent="-228600" algn="l" defTabSz="914400" rtl="0" eaLnBrk="1" latinLnBrk="0" hangingPunct="1">
              <a:spcBef>
                <a:spcPct val="20000"/>
              </a:spcBef>
              <a:buClr>
                <a:schemeClr val="accent3"/>
              </a:buClr>
              <a:buSzPct val="100000"/>
              <a:buFont typeface="Wingdings" panose="05000000000000000000" pitchFamily="2" charset="2"/>
              <a:buChar char="n"/>
              <a:defRPr sz="1200" kern="1200">
                <a:solidFill>
                  <a:schemeClr val="tx1"/>
                </a:solidFill>
                <a:latin typeface="Trade Gothic LT Std" pitchFamily="50" charset="0"/>
                <a:ea typeface="+mn-ea"/>
                <a:cs typeface="+mn-cs"/>
              </a:defRPr>
            </a:lvl1pPr>
            <a:lvl2pPr marL="457200" indent="-228600" algn="l" defTabSz="914400" rtl="0" eaLnBrk="1" latinLnBrk="0" hangingPunct="1">
              <a:spcBef>
                <a:spcPct val="20000"/>
              </a:spcBef>
              <a:buClr>
                <a:schemeClr val="accent3"/>
              </a:buClr>
              <a:buSzPct val="125000"/>
              <a:buFont typeface="Trade Gothic LT Std Light" pitchFamily="50" charset="0"/>
              <a:buChar char="–"/>
              <a:defRPr sz="1200" kern="1200">
                <a:solidFill>
                  <a:schemeClr val="tx1"/>
                </a:solidFill>
                <a:latin typeface="Trade Gothic LT Std" pitchFamily="50" charset="0"/>
                <a:ea typeface="+mn-ea"/>
                <a:cs typeface="+mn-cs"/>
              </a:defRPr>
            </a:lvl2pPr>
            <a:lvl3pPr marL="628650" indent="-171450" algn="l" defTabSz="914400" rtl="0" eaLnBrk="1" latinLnBrk="0" hangingPunct="1">
              <a:spcBef>
                <a:spcPct val="20000"/>
              </a:spcBef>
              <a:buClr>
                <a:schemeClr val="accent3"/>
              </a:buClr>
              <a:buFont typeface="Wingdings" panose="05000000000000000000" pitchFamily="2" charset="2"/>
              <a:buChar char="§"/>
              <a:defRPr sz="1200" kern="1200">
                <a:solidFill>
                  <a:schemeClr val="tx1"/>
                </a:solidFill>
                <a:latin typeface="Trade Gothic LT Std" pitchFamily="50" charset="0"/>
                <a:ea typeface="+mn-ea"/>
                <a:cs typeface="+mn-cs"/>
              </a:defRPr>
            </a:lvl3pPr>
            <a:lvl4pPr marL="914400" indent="-228600" algn="l" defTabSz="914400" rtl="0" eaLnBrk="1" latinLnBrk="0" hangingPunct="1">
              <a:spcBef>
                <a:spcPct val="20000"/>
              </a:spcBef>
              <a:buClr>
                <a:schemeClr val="accent3"/>
              </a:buClr>
              <a:buFont typeface="Courier New" panose="02070309020205020404" pitchFamily="49" charset="0"/>
              <a:buChar char="o"/>
              <a:defRPr sz="1200" kern="1200">
                <a:solidFill>
                  <a:schemeClr val="tx1"/>
                </a:solidFill>
                <a:latin typeface="Trade Gothic LT Std" pitchFamily="50" charset="0"/>
                <a:ea typeface="+mn-ea"/>
                <a:cs typeface="+mn-cs"/>
              </a:defRPr>
            </a:lvl4pPr>
            <a:lvl5pPr marL="2057400" indent="-228600" algn="l" defTabSz="914400" rtl="0" eaLnBrk="1" latinLnBrk="0" hangingPunct="1">
              <a:spcBef>
                <a:spcPct val="20000"/>
              </a:spcBef>
              <a:buFont typeface="Arial" pitchFamily="34" charset="0"/>
              <a:buChar char="»"/>
              <a:defRPr sz="1400" kern="1200">
                <a:solidFill>
                  <a:schemeClr val="tx1"/>
                </a:solidFill>
                <a:latin typeface="Trade Gothic LT Std Light"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20650" indent="-120650" fontAlgn="auto">
              <a:spcBef>
                <a:spcPts val="300"/>
              </a:spcBef>
              <a:spcAft>
                <a:spcPts val="0"/>
              </a:spcAft>
              <a:buClr>
                <a:srgbClr val="487FFE"/>
              </a:buClr>
              <a:buFont typeface="Wingdings 2" panose="05020102010507070707" pitchFamily="18" charset="2"/>
              <a:buChar char="¡"/>
            </a:pPr>
            <a:r>
              <a:rPr lang="en-US" sz="900"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rPr>
              <a:t>[ ]</a:t>
            </a:r>
          </a:p>
          <a:p>
            <a:pPr marL="120650" indent="-120650" fontAlgn="auto">
              <a:spcBef>
                <a:spcPts val="300"/>
              </a:spcBef>
              <a:spcAft>
                <a:spcPts val="0"/>
              </a:spcAft>
              <a:buClr>
                <a:srgbClr val="487FFE"/>
              </a:buClr>
              <a:buFont typeface="Wingdings 2" panose="05020102010507070707" pitchFamily="18" charset="2"/>
              <a:buChar char="¡"/>
            </a:pPr>
            <a:r>
              <a:rPr lang="en-US" sz="900"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rPr>
              <a:t>[ ]</a:t>
            </a:r>
          </a:p>
          <a:p>
            <a:pPr marL="120650" indent="-120650" fontAlgn="auto">
              <a:spcBef>
                <a:spcPts val="300"/>
              </a:spcBef>
              <a:spcAft>
                <a:spcPts val="0"/>
              </a:spcAft>
              <a:buClr>
                <a:srgbClr val="487FFE"/>
              </a:buClr>
              <a:buFont typeface="Wingdings 2" panose="05020102010507070707" pitchFamily="18" charset="2"/>
              <a:buChar char="¡"/>
            </a:pPr>
            <a:r>
              <a:rPr lang="en-US" sz="900"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rPr>
              <a:t>[ ]</a:t>
            </a:r>
          </a:p>
        </p:txBody>
      </p:sp>
      <p:sp>
        <p:nvSpPr>
          <p:cNvPr id="28" name="TextBox 27"/>
          <p:cNvSpPr txBox="1"/>
          <p:nvPr/>
        </p:nvSpPr>
        <p:spPr>
          <a:xfrm>
            <a:off x="-1966" y="8781833"/>
            <a:ext cx="6870700" cy="369332"/>
          </a:xfrm>
          <a:prstGeom prst="rect">
            <a:avLst/>
          </a:prstGeom>
          <a:solidFill>
            <a:srgbClr val="E5E5E5"/>
          </a:solidFill>
          <a:ln>
            <a:noFill/>
          </a:ln>
        </p:spPr>
        <p:txBody>
          <a:bodyPr wrap="square" lIns="36576" tIns="91440" rIns="36576" bIns="91440" rtlCol="0" anchor="ctr">
            <a:spAutoFit/>
          </a:bodyPr>
          <a:lstStyle/>
          <a:p>
            <a:pPr algn="ctr"/>
            <a:r>
              <a:rPr lang="en-US" sz="1200" b="1" i="1"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rPr>
              <a:t>Bruin is a differentiated, high-growth provider of property management software services</a:t>
            </a:r>
          </a:p>
        </p:txBody>
      </p:sp>
      <p:sp>
        <p:nvSpPr>
          <p:cNvPr id="30" name="Rectangle 3">
            <a:extLst>
              <a:ext uri="{FF2B5EF4-FFF2-40B4-BE49-F238E27FC236}">
                <a16:creationId xmlns:a16="http://schemas.microsoft.com/office/drawing/2014/main" id="{5EC62A3E-3E92-436B-9082-21E42DCB8728}"/>
              </a:ext>
            </a:extLst>
          </p:cNvPr>
          <p:cNvSpPr txBox="1">
            <a:spLocks noChangeArrowheads="1"/>
          </p:cNvSpPr>
          <p:nvPr/>
        </p:nvSpPr>
        <p:spPr bwMode="auto">
          <a:xfrm>
            <a:off x="2315371" y="193951"/>
            <a:ext cx="4494906" cy="428425"/>
          </a:xfrm>
          <a:prstGeom prst="rect">
            <a:avLst/>
          </a:prstGeom>
          <a:noFill/>
          <a:ln w="12700" cap="sq">
            <a:noFill/>
            <a:miter lim="800000"/>
            <a:headEnd type="none" w="sm" len="sm"/>
            <a:tailEnd type="none" w="sm" len="sm"/>
          </a:ln>
        </p:spPr>
        <p:txBody>
          <a:bodyPr lIns="45720" rIns="45720" anchor="t" anchorCtr="0"/>
          <a:lstStyle/>
          <a:p>
            <a:pPr lvl="0" algn="r" fontAlgn="auto">
              <a:spcBef>
                <a:spcPts val="0"/>
              </a:spcBef>
              <a:spcAft>
                <a:spcPts val="0"/>
              </a:spcAft>
              <a:buClr>
                <a:srgbClr val="1A6956"/>
              </a:buClr>
              <a:buSzPct val="90000"/>
            </a:pPr>
            <a:r>
              <a:rPr lang="en-US" sz="2800" b="1" dirty="0">
                <a:solidFill>
                  <a:schemeClr val="bg1"/>
                </a:solidFill>
                <a:latin typeface="Roboto" panose="02000000000000000000" pitchFamily="2" charset="0"/>
                <a:ea typeface="Roboto" panose="02000000000000000000" pitchFamily="2" charset="0"/>
                <a:cs typeface="Roboto" panose="02000000000000000000" pitchFamily="2" charset="0"/>
              </a:rPr>
              <a:t>Project Bruin</a:t>
            </a:r>
          </a:p>
          <a:p>
            <a:pPr algn="r">
              <a:lnSpc>
                <a:spcPts val="1300"/>
              </a:lnSpc>
              <a:spcBef>
                <a:spcPts val="300"/>
              </a:spcBef>
              <a:spcAft>
                <a:spcPts val="0"/>
              </a:spcAft>
            </a:pPr>
            <a:endParaRPr lang="en-US" sz="2800" b="1" dirty="0">
              <a:solidFill>
                <a:schemeClr val="bg1"/>
              </a:solidFill>
              <a:latin typeface="Roboto" panose="02000000000000000000" pitchFamily="2" charset="0"/>
              <a:ea typeface="Roboto" panose="02000000000000000000" pitchFamily="2" charset="0"/>
              <a:cs typeface="Roboto" panose="02000000000000000000" pitchFamily="2" charset="0"/>
            </a:endParaRPr>
          </a:p>
        </p:txBody>
      </p:sp>
      <p:sp>
        <p:nvSpPr>
          <p:cNvPr id="2" name="Rectangle 1">
            <a:extLst>
              <a:ext uri="{FF2B5EF4-FFF2-40B4-BE49-F238E27FC236}">
                <a16:creationId xmlns:a16="http://schemas.microsoft.com/office/drawing/2014/main" id="{1C318156-DB61-B901-1B3D-0A061E6625EB}"/>
              </a:ext>
            </a:extLst>
          </p:cNvPr>
          <p:cNvSpPr/>
          <p:nvPr/>
        </p:nvSpPr>
        <p:spPr>
          <a:xfrm>
            <a:off x="90607" y="136861"/>
            <a:ext cx="871269" cy="557918"/>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2"/>
                </a:solidFill>
                <a:latin typeface="+mj-lt"/>
              </a:rPr>
              <a:t>Insert </a:t>
            </a:r>
            <a:br>
              <a:rPr lang="en-US" sz="1000" dirty="0">
                <a:solidFill>
                  <a:schemeClr val="tx2"/>
                </a:solidFill>
                <a:latin typeface="+mj-lt"/>
              </a:rPr>
            </a:br>
            <a:r>
              <a:rPr lang="en-US" sz="1000" dirty="0">
                <a:solidFill>
                  <a:schemeClr val="tx2"/>
                </a:solidFill>
                <a:latin typeface="+mj-lt"/>
              </a:rPr>
              <a:t>Sponsor Logo</a:t>
            </a:r>
          </a:p>
        </p:txBody>
      </p:sp>
      <p:grpSp>
        <p:nvGrpSpPr>
          <p:cNvPr id="3" name="Group 2">
            <a:extLst>
              <a:ext uri="{FF2B5EF4-FFF2-40B4-BE49-F238E27FC236}">
                <a16:creationId xmlns:a16="http://schemas.microsoft.com/office/drawing/2014/main" id="{C4241A43-968C-A3A5-24D8-09B7B6BD81E9}"/>
              </a:ext>
            </a:extLst>
          </p:cNvPr>
          <p:cNvGrpSpPr/>
          <p:nvPr/>
        </p:nvGrpSpPr>
        <p:grpSpPr>
          <a:xfrm>
            <a:off x="36650" y="6660506"/>
            <a:ext cx="3246268" cy="261610"/>
            <a:chOff x="0" y="4908358"/>
            <a:chExt cx="3383280" cy="261610"/>
          </a:xfrm>
        </p:grpSpPr>
        <p:cxnSp>
          <p:nvCxnSpPr>
            <p:cNvPr id="4" name="Straight Connector 3">
              <a:extLst>
                <a:ext uri="{FF2B5EF4-FFF2-40B4-BE49-F238E27FC236}">
                  <a16:creationId xmlns:a16="http://schemas.microsoft.com/office/drawing/2014/main" id="{0FD09B82-46A8-03BE-A9C7-AC456822EA00}"/>
                </a:ext>
              </a:extLst>
            </p:cNvPr>
            <p:cNvCxnSpPr>
              <a:cxnSpLocks/>
            </p:cNvCxnSpPr>
            <p:nvPr/>
          </p:nvCxnSpPr>
          <p:spPr>
            <a:xfrm>
              <a:off x="0" y="5139499"/>
              <a:ext cx="3383280" cy="0"/>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5" name="Rectangle 3">
              <a:extLst>
                <a:ext uri="{FF2B5EF4-FFF2-40B4-BE49-F238E27FC236}">
                  <a16:creationId xmlns:a16="http://schemas.microsoft.com/office/drawing/2014/main" id="{0AB27CBE-9864-94D4-F396-F43F283E08A9}"/>
                </a:ext>
              </a:extLst>
            </p:cNvPr>
            <p:cNvSpPr txBox="1">
              <a:spLocks noChangeArrowheads="1"/>
            </p:cNvSpPr>
            <p:nvPr/>
          </p:nvSpPr>
          <p:spPr bwMode="auto">
            <a:xfrm>
              <a:off x="0" y="4908358"/>
              <a:ext cx="3383280" cy="261610"/>
            </a:xfrm>
            <a:prstGeom prst="rect">
              <a:avLst/>
            </a:prstGeom>
            <a:noFill/>
            <a:ln w="12700" cap="sq">
              <a:noFill/>
              <a:miter lim="800000"/>
              <a:headEnd type="none" w="sm" len="sm"/>
              <a:tailEnd type="none" w="sm" len="sm"/>
            </a:ln>
          </p:spPr>
          <p:txBody>
            <a:bodyPr wrap="square" lIns="45720" rIns="45720">
              <a:spAutoFit/>
            </a:bodyPr>
            <a:lstStyle/>
            <a:p>
              <a:pPr eaLnBrk="0" hangingPunct="0">
                <a:spcBef>
                  <a:spcPts val="100"/>
                </a:spcBef>
                <a:spcAft>
                  <a:spcPts val="100"/>
                </a:spcAft>
                <a:buClr>
                  <a:srgbClr val="9A1D2B"/>
                </a:buClr>
              </a:pPr>
              <a:r>
                <a:rPr lang="en-US" sz="1100" b="1"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rPr>
                <a:t>Historical ARR Growth</a:t>
              </a:r>
            </a:p>
          </p:txBody>
        </p:sp>
      </p:grpSp>
      <p:grpSp>
        <p:nvGrpSpPr>
          <p:cNvPr id="6" name="Group 5">
            <a:extLst>
              <a:ext uri="{FF2B5EF4-FFF2-40B4-BE49-F238E27FC236}">
                <a16:creationId xmlns:a16="http://schemas.microsoft.com/office/drawing/2014/main" id="{CDF06CB1-6490-E72B-1C96-E1ED325D5C81}"/>
              </a:ext>
            </a:extLst>
          </p:cNvPr>
          <p:cNvGrpSpPr/>
          <p:nvPr/>
        </p:nvGrpSpPr>
        <p:grpSpPr>
          <a:xfrm>
            <a:off x="3564998" y="6660506"/>
            <a:ext cx="3246268" cy="261610"/>
            <a:chOff x="0" y="4908358"/>
            <a:chExt cx="3383280" cy="261610"/>
          </a:xfrm>
        </p:grpSpPr>
        <p:cxnSp>
          <p:nvCxnSpPr>
            <p:cNvPr id="7" name="Straight Connector 6">
              <a:extLst>
                <a:ext uri="{FF2B5EF4-FFF2-40B4-BE49-F238E27FC236}">
                  <a16:creationId xmlns:a16="http://schemas.microsoft.com/office/drawing/2014/main" id="{34E8CCB5-99E6-6F89-72F7-3DAD290D888F}"/>
                </a:ext>
              </a:extLst>
            </p:cNvPr>
            <p:cNvCxnSpPr>
              <a:cxnSpLocks/>
            </p:cNvCxnSpPr>
            <p:nvPr/>
          </p:nvCxnSpPr>
          <p:spPr>
            <a:xfrm>
              <a:off x="0" y="5139499"/>
              <a:ext cx="3383280" cy="0"/>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8" name="Rectangle 3">
              <a:extLst>
                <a:ext uri="{FF2B5EF4-FFF2-40B4-BE49-F238E27FC236}">
                  <a16:creationId xmlns:a16="http://schemas.microsoft.com/office/drawing/2014/main" id="{7BA3C8B2-16D4-5355-00FF-EE776025B5A0}"/>
                </a:ext>
              </a:extLst>
            </p:cNvPr>
            <p:cNvSpPr txBox="1">
              <a:spLocks noChangeArrowheads="1"/>
            </p:cNvSpPr>
            <p:nvPr/>
          </p:nvSpPr>
          <p:spPr bwMode="auto">
            <a:xfrm>
              <a:off x="0" y="4908358"/>
              <a:ext cx="3383280" cy="261610"/>
            </a:xfrm>
            <a:prstGeom prst="rect">
              <a:avLst/>
            </a:prstGeom>
            <a:noFill/>
            <a:ln w="12700" cap="sq">
              <a:noFill/>
              <a:miter lim="800000"/>
              <a:headEnd type="none" w="sm" len="sm"/>
              <a:tailEnd type="none" w="sm" len="sm"/>
            </a:ln>
          </p:spPr>
          <p:txBody>
            <a:bodyPr wrap="square" lIns="45720" rIns="45720">
              <a:spAutoFit/>
            </a:bodyPr>
            <a:lstStyle/>
            <a:p>
              <a:pPr eaLnBrk="0" hangingPunct="0">
                <a:spcBef>
                  <a:spcPts val="100"/>
                </a:spcBef>
                <a:spcAft>
                  <a:spcPts val="100"/>
                </a:spcAft>
                <a:buClr>
                  <a:srgbClr val="9A1D2B"/>
                </a:buClr>
              </a:pPr>
              <a:r>
                <a:rPr lang="en-US" sz="1100" b="1"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rPr>
                <a:t>Rapid Customer Growth</a:t>
              </a:r>
            </a:p>
          </p:txBody>
        </p:sp>
      </p:grpSp>
      <p:graphicFrame>
        <p:nvGraphicFramePr>
          <p:cNvPr id="11" name="Chart 10">
            <a:extLst>
              <a:ext uri="{FF2B5EF4-FFF2-40B4-BE49-F238E27FC236}">
                <a16:creationId xmlns:a16="http://schemas.microsoft.com/office/drawing/2014/main" id="{29BFDEB3-B04E-687C-4635-7F2488EEA1D8}"/>
              </a:ext>
            </a:extLst>
          </p:cNvPr>
          <p:cNvGraphicFramePr/>
          <p:nvPr>
            <p:extLst>
              <p:ext uri="{D42A27DB-BD31-4B8C-83A1-F6EECF244321}">
                <p14:modId xmlns:p14="http://schemas.microsoft.com/office/powerpoint/2010/main" val="3884098701"/>
              </p:ext>
            </p:extLst>
          </p:nvPr>
        </p:nvGraphicFramePr>
        <p:xfrm>
          <a:off x="-1966" y="7066823"/>
          <a:ext cx="3284884" cy="1818599"/>
        </p:xfrm>
        <a:graphic>
          <a:graphicData uri="http://schemas.openxmlformats.org/drawingml/2006/chart">
            <c:chart xmlns:c="http://schemas.openxmlformats.org/drawingml/2006/chart" xmlns:r="http://schemas.openxmlformats.org/officeDocument/2006/relationships" r:id="rId6"/>
          </a:graphicData>
        </a:graphic>
      </p:graphicFrame>
      <p:cxnSp>
        <p:nvCxnSpPr>
          <p:cNvPr id="12" name="Straight Arrow Connector 11">
            <a:extLst>
              <a:ext uri="{FF2B5EF4-FFF2-40B4-BE49-F238E27FC236}">
                <a16:creationId xmlns:a16="http://schemas.microsoft.com/office/drawing/2014/main" id="{8C245060-9351-E4FB-B9B8-F5C45F492077}"/>
              </a:ext>
            </a:extLst>
          </p:cNvPr>
          <p:cNvCxnSpPr>
            <a:cxnSpLocks/>
          </p:cNvCxnSpPr>
          <p:nvPr/>
        </p:nvCxnSpPr>
        <p:spPr>
          <a:xfrm flipV="1">
            <a:off x="455472" y="6978232"/>
            <a:ext cx="2345600" cy="551574"/>
          </a:xfrm>
          <a:prstGeom prst="straightConnector1">
            <a:avLst/>
          </a:prstGeom>
          <a:ln>
            <a:solidFill>
              <a:srgbClr val="487FFE"/>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33">
            <a:extLst>
              <a:ext uri="{FF2B5EF4-FFF2-40B4-BE49-F238E27FC236}">
                <a16:creationId xmlns:a16="http://schemas.microsoft.com/office/drawing/2014/main" id="{0632D70B-1CCE-DD79-9A66-273560DEF731}"/>
              </a:ext>
            </a:extLst>
          </p:cNvPr>
          <p:cNvSpPr txBox="1"/>
          <p:nvPr/>
        </p:nvSpPr>
        <p:spPr>
          <a:xfrm rot="20816526">
            <a:off x="1083289" y="7013353"/>
            <a:ext cx="1066816" cy="230836"/>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900" i="1" dirty="0">
                <a:solidFill>
                  <a:srgbClr val="487FFE"/>
                </a:solidFill>
                <a:latin typeface="Roboto" panose="02000000000000000000" pitchFamily="2" charset="0"/>
                <a:ea typeface="Roboto" panose="02000000000000000000" pitchFamily="2" charset="0"/>
                <a:cs typeface="Roboto" panose="02000000000000000000" pitchFamily="2" charset="0"/>
              </a:rPr>
              <a:t>+88% CAGR</a:t>
            </a:r>
          </a:p>
        </p:txBody>
      </p:sp>
      <p:sp>
        <p:nvSpPr>
          <p:cNvPr id="16" name="Rectangle 3">
            <a:extLst>
              <a:ext uri="{FF2B5EF4-FFF2-40B4-BE49-F238E27FC236}">
                <a16:creationId xmlns:a16="http://schemas.microsoft.com/office/drawing/2014/main" id="{6EAE3F7D-4D73-EBF7-06EC-0CB60E572967}"/>
              </a:ext>
            </a:extLst>
          </p:cNvPr>
          <p:cNvSpPr txBox="1">
            <a:spLocks noChangeArrowheads="1"/>
          </p:cNvSpPr>
          <p:nvPr/>
        </p:nvSpPr>
        <p:spPr bwMode="auto">
          <a:xfrm>
            <a:off x="69289" y="6905009"/>
            <a:ext cx="890754" cy="327220"/>
          </a:xfrm>
          <a:prstGeom prst="rect">
            <a:avLst/>
          </a:prstGeom>
          <a:noFill/>
          <a:ln w="12700" cap="sq">
            <a:noFill/>
            <a:miter lim="800000"/>
            <a:headEnd type="none" w="sm" len="sm"/>
            <a:tailEnd type="none" w="sm" len="sm"/>
          </a:ln>
        </p:spPr>
        <p:txBody>
          <a:bodyPr lIns="45720" rIns="45720" anchor="t" anchorCtr="0"/>
          <a:lstStyle/>
          <a:p>
            <a:pPr lvl="0" algn="just" fontAlgn="auto">
              <a:spcBef>
                <a:spcPts val="0"/>
              </a:spcBef>
              <a:spcAft>
                <a:spcPts val="0"/>
              </a:spcAft>
              <a:buClr>
                <a:srgbClr val="1A6956"/>
              </a:buClr>
              <a:buSzPct val="90000"/>
            </a:pPr>
            <a:r>
              <a:rPr lang="en-US" sz="900" i="1"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rPr>
              <a:t>($ millions)</a:t>
            </a:r>
            <a:endParaRPr lang="en-US" sz="900" i="1" dirty="0">
              <a:solidFill>
                <a:srgbClr val="C00000"/>
              </a:solidFill>
              <a:latin typeface="Roboto" panose="02000000000000000000" pitchFamily="2" charset="0"/>
              <a:ea typeface="Roboto" panose="02000000000000000000" pitchFamily="2" charset="0"/>
              <a:cs typeface="Roboto" panose="02000000000000000000" pitchFamily="2" charset="0"/>
            </a:endParaRPr>
          </a:p>
          <a:p>
            <a:pPr>
              <a:lnSpc>
                <a:spcPts val="1300"/>
              </a:lnSpc>
              <a:spcBef>
                <a:spcPts val="300"/>
              </a:spcBef>
              <a:spcAft>
                <a:spcPts val="0"/>
              </a:spcAft>
            </a:pPr>
            <a:endParaRPr lang="en-US" sz="900" i="1" dirty="0">
              <a:solidFill>
                <a:schemeClr val="tx1">
                  <a:lumMod val="50000"/>
                </a:schemeClr>
              </a:solidFill>
              <a:latin typeface="Roboto" panose="02000000000000000000" pitchFamily="2" charset="0"/>
              <a:ea typeface="Roboto" panose="02000000000000000000" pitchFamily="2" charset="0"/>
              <a:cs typeface="Roboto" panose="02000000000000000000" pitchFamily="2" charset="0"/>
            </a:endParaRPr>
          </a:p>
        </p:txBody>
      </p:sp>
      <p:graphicFrame>
        <p:nvGraphicFramePr>
          <p:cNvPr id="18" name="Chart 17">
            <a:extLst>
              <a:ext uri="{FF2B5EF4-FFF2-40B4-BE49-F238E27FC236}">
                <a16:creationId xmlns:a16="http://schemas.microsoft.com/office/drawing/2014/main" id="{8C36F497-6C72-D9A7-645E-EA41D8A3F69B}"/>
              </a:ext>
            </a:extLst>
          </p:cNvPr>
          <p:cNvGraphicFramePr/>
          <p:nvPr>
            <p:extLst>
              <p:ext uri="{D42A27DB-BD31-4B8C-83A1-F6EECF244321}">
                <p14:modId xmlns:p14="http://schemas.microsoft.com/office/powerpoint/2010/main" val="326028603"/>
              </p:ext>
            </p:extLst>
          </p:nvPr>
        </p:nvGraphicFramePr>
        <p:xfrm>
          <a:off x="3526382" y="7066823"/>
          <a:ext cx="3284884" cy="1818599"/>
        </p:xfrm>
        <a:graphic>
          <a:graphicData uri="http://schemas.openxmlformats.org/drawingml/2006/chart">
            <c:chart xmlns:c="http://schemas.openxmlformats.org/drawingml/2006/chart" xmlns:r="http://schemas.openxmlformats.org/officeDocument/2006/relationships" r:id="rId7"/>
          </a:graphicData>
        </a:graphic>
      </p:graphicFrame>
      <p:cxnSp>
        <p:nvCxnSpPr>
          <p:cNvPr id="20" name="Straight Arrow Connector 19">
            <a:extLst>
              <a:ext uri="{FF2B5EF4-FFF2-40B4-BE49-F238E27FC236}">
                <a16:creationId xmlns:a16="http://schemas.microsoft.com/office/drawing/2014/main" id="{C8D94A55-596C-CDDD-0795-F92D39739B67}"/>
              </a:ext>
            </a:extLst>
          </p:cNvPr>
          <p:cNvCxnSpPr>
            <a:cxnSpLocks/>
          </p:cNvCxnSpPr>
          <p:nvPr/>
        </p:nvCxnSpPr>
        <p:spPr>
          <a:xfrm flipV="1">
            <a:off x="3996024" y="7032098"/>
            <a:ext cx="2345600" cy="551574"/>
          </a:xfrm>
          <a:prstGeom prst="straightConnector1">
            <a:avLst/>
          </a:prstGeom>
          <a:ln>
            <a:solidFill>
              <a:srgbClr val="487FFE"/>
            </a:solidFill>
            <a:tailEnd type="triangle"/>
          </a:ln>
        </p:spPr>
        <p:style>
          <a:lnRef idx="1">
            <a:schemeClr val="accent1"/>
          </a:lnRef>
          <a:fillRef idx="0">
            <a:schemeClr val="accent1"/>
          </a:fillRef>
          <a:effectRef idx="0">
            <a:schemeClr val="accent1"/>
          </a:effectRef>
          <a:fontRef idx="minor">
            <a:schemeClr val="tx1"/>
          </a:fontRef>
        </p:style>
      </p:cxnSp>
      <p:sp>
        <p:nvSpPr>
          <p:cNvPr id="21" name="TextBox 33">
            <a:extLst>
              <a:ext uri="{FF2B5EF4-FFF2-40B4-BE49-F238E27FC236}">
                <a16:creationId xmlns:a16="http://schemas.microsoft.com/office/drawing/2014/main" id="{1E234BF0-335E-876B-38F4-FE7F81823893}"/>
              </a:ext>
            </a:extLst>
          </p:cNvPr>
          <p:cNvSpPr txBox="1"/>
          <p:nvPr/>
        </p:nvSpPr>
        <p:spPr>
          <a:xfrm rot="20816526">
            <a:off x="4578174" y="7094120"/>
            <a:ext cx="1066816" cy="230836"/>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900" i="1" dirty="0">
                <a:solidFill>
                  <a:srgbClr val="487FFE"/>
                </a:solidFill>
                <a:latin typeface="Roboto" panose="02000000000000000000" pitchFamily="2" charset="0"/>
                <a:ea typeface="Roboto" panose="02000000000000000000" pitchFamily="2" charset="0"/>
                <a:cs typeface="Roboto" panose="02000000000000000000" pitchFamily="2" charset="0"/>
              </a:rPr>
              <a:t>+40 Customers</a:t>
            </a:r>
          </a:p>
        </p:txBody>
      </p:sp>
    </p:spTree>
    <p:extLst>
      <p:ext uri="{BB962C8B-B14F-4D97-AF65-F5344CB8AC3E}">
        <p14:creationId xmlns:p14="http://schemas.microsoft.com/office/powerpoint/2010/main" val="142840377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HEADING" val="Y"/>
</p:tagLst>
</file>

<file path=ppt/tags/tag5.xml><?xml version="1.0" encoding="utf-8"?>
<p:tagLst xmlns:a="http://schemas.openxmlformats.org/drawingml/2006/main" xmlns:r="http://schemas.openxmlformats.org/officeDocument/2006/relationships" xmlns:p="http://schemas.openxmlformats.org/presentationml/2006/main">
  <p:tag name="HEADING" val="Y"/>
</p:tagLst>
</file>

<file path=ppt/tags/tag6.xml><?xml version="1.0" encoding="utf-8"?>
<p:tagLst xmlns:a="http://schemas.openxmlformats.org/drawingml/2006/main" xmlns:r="http://schemas.openxmlformats.org/officeDocument/2006/relationships" xmlns:p="http://schemas.openxmlformats.org/presentationml/2006/main">
  <p:tag name="HEADING" val="Y"/>
</p:tagLst>
</file>

<file path=ppt/theme/theme1.xml><?xml version="1.0" encoding="utf-8"?>
<a:theme xmlns:a="http://schemas.openxmlformats.org/drawingml/2006/main" name="1_Custom Design">
  <a:themeElements>
    <a:clrScheme name="Project Warrior Colors">
      <a:dk1>
        <a:srgbClr val="474747"/>
      </a:dk1>
      <a:lt1>
        <a:sysClr val="window" lastClr="FFFFFF"/>
      </a:lt1>
      <a:dk2>
        <a:srgbClr val="0C028C"/>
      </a:dk2>
      <a:lt2>
        <a:srgbClr val="3399FF"/>
      </a:lt2>
      <a:accent1>
        <a:srgbClr val="1A6956"/>
      </a:accent1>
      <a:accent2>
        <a:srgbClr val="787878"/>
      </a:accent2>
      <a:accent3>
        <a:srgbClr val="E5E5E5"/>
      </a:accent3>
      <a:accent4>
        <a:srgbClr val="F3801B"/>
      </a:accent4>
      <a:accent5>
        <a:srgbClr val="F3AD1B"/>
      </a:accent5>
      <a:accent6>
        <a:srgbClr val="FFDAA1"/>
      </a:accent6>
      <a:hlink>
        <a:srgbClr val="2DBD9A"/>
      </a:hlink>
      <a:folHlink>
        <a:srgbClr val="FFA415"/>
      </a:folHlink>
    </a:clrScheme>
    <a:fontScheme name="Houlihan Default TG-Sab">
      <a:majorFont>
        <a:latin typeface="Trade Gothic LT Std"/>
        <a:ea typeface=""/>
        <a:cs typeface=""/>
      </a:majorFont>
      <a:minorFont>
        <a:latin typeface="Sabon LT St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Custom Design 13">
        <a:dk1>
          <a:srgbClr val="000000"/>
        </a:dk1>
        <a:lt1>
          <a:srgbClr val="FFFFFF"/>
        </a:lt1>
        <a:dk2>
          <a:srgbClr val="000000"/>
        </a:dk2>
        <a:lt2>
          <a:srgbClr val="808080"/>
        </a:lt2>
        <a:accent1>
          <a:srgbClr val="CCD6E3"/>
        </a:accent1>
        <a:accent2>
          <a:srgbClr val="0C2D83"/>
        </a:accent2>
        <a:accent3>
          <a:srgbClr val="FFFFFF"/>
        </a:accent3>
        <a:accent4>
          <a:srgbClr val="000000"/>
        </a:accent4>
        <a:accent5>
          <a:srgbClr val="E2E8EF"/>
        </a:accent5>
        <a:accent6>
          <a:srgbClr val="0A2876"/>
        </a:accent6>
        <a:hlink>
          <a:srgbClr val="8AA5CB"/>
        </a:hlink>
        <a:folHlink>
          <a:srgbClr val="FAD8A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179</TotalTime>
  <Words>357</Words>
  <Application>Microsoft Office PowerPoint</Application>
  <PresentationFormat>On-screen Show (4:3)</PresentationFormat>
  <Paragraphs>39</Paragraphs>
  <Slides>1</Slides>
  <Notes>1</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10" baseType="lpstr">
      <vt:lpstr>Arial</vt:lpstr>
      <vt:lpstr>Roboto</vt:lpstr>
      <vt:lpstr>Sabon LT Std</vt:lpstr>
      <vt:lpstr>Symbol</vt:lpstr>
      <vt:lpstr>Univers 45 Light</vt:lpstr>
      <vt:lpstr>Wingdings</vt:lpstr>
      <vt:lpstr>Wingdings 2</vt:lpstr>
      <vt:lpstr>1_Custom Design</vt:lpstr>
      <vt:lpstr>think-cell Slide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Study Template</dc:title>
  <dc:creator>LockRoom</dc:creator>
  <cp:lastModifiedBy>Eric Rustad</cp:lastModifiedBy>
  <cp:revision>1590</cp:revision>
  <cp:lastPrinted>2017-08-24T21:18:09Z</cp:lastPrinted>
  <dcterms:created xsi:type="dcterms:W3CDTF">2005-10-11T10:23:51Z</dcterms:created>
  <dcterms:modified xsi:type="dcterms:W3CDTF">2024-10-16T03:20:23Z</dcterms:modified>
</cp:coreProperties>
</file>