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1" r:id="rId2"/>
    <p:sldId id="428" r:id="rId3"/>
    <p:sldId id="581" r:id="rId4"/>
    <p:sldId id="553" r:id="rId5"/>
    <p:sldId id="552" r:id="rId6"/>
    <p:sldId id="601" r:id="rId7"/>
    <p:sldId id="509" r:id="rId8"/>
    <p:sldId id="554" r:id="rId9"/>
    <p:sldId id="555" r:id="rId10"/>
    <p:sldId id="592" r:id="rId11"/>
    <p:sldId id="593" r:id="rId12"/>
    <p:sldId id="560" r:id="rId13"/>
    <p:sldId id="536" r:id="rId14"/>
    <p:sldId id="539" r:id="rId15"/>
    <p:sldId id="532" r:id="rId16"/>
    <p:sldId id="480" r:id="rId17"/>
    <p:sldId id="570" r:id="rId18"/>
    <p:sldId id="571" r:id="rId19"/>
    <p:sldId id="603" r:id="rId20"/>
    <p:sldId id="604" r:id="rId21"/>
    <p:sldId id="589" r:id="rId22"/>
    <p:sldId id="530" r:id="rId23"/>
    <p:sldId id="591" r:id="rId24"/>
    <p:sldId id="556" r:id="rId25"/>
    <p:sldId id="562" r:id="rId26"/>
    <p:sldId id="563" r:id="rId27"/>
    <p:sldId id="564" r:id="rId28"/>
    <p:sldId id="600" r:id="rId29"/>
    <p:sldId id="595" r:id="rId30"/>
    <p:sldId id="596" r:id="rId31"/>
    <p:sldId id="597" r:id="rId32"/>
    <p:sldId id="598" r:id="rId33"/>
    <p:sldId id="605" r:id="rId34"/>
    <p:sldId id="602" r:id="rId35"/>
    <p:sldId id="599" r:id="rId36"/>
    <p:sldId id="517" r:id="rId37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FFE"/>
    <a:srgbClr val="0653FE"/>
    <a:srgbClr val="8FB2FF"/>
    <a:srgbClr val="C1D4FF"/>
    <a:srgbClr val="E5EDFF"/>
    <a:srgbClr val="74B230"/>
    <a:srgbClr val="CE6657"/>
    <a:srgbClr val="517D21"/>
    <a:srgbClr val="C9E7A7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556" autoAdjust="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pos="384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Charts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2021A</c:v>
                </c:pt>
                <c:pt idx="1">
                  <c:v>2022A</c:v>
                </c:pt>
                <c:pt idx="2">
                  <c:v>2023A</c:v>
                </c:pt>
                <c:pt idx="3">
                  <c:v>LTM 
Jun-24A</c:v>
                </c:pt>
              </c:strCache>
            </c:strRef>
          </c:cat>
          <c:val>
            <c:numRef>
              <c:f>Sheet1!$B$2:$B$5</c:f>
              <c:numCache>
                <c:formatCode>"$"#,##0_);\("$"#,##0\)</c:formatCode>
                <c:ptCount val="4"/>
                <c:pt idx="0">
                  <c:v>100</c:v>
                </c:pt>
                <c:pt idx="1">
                  <c:v>105</c:v>
                </c:pt>
                <c:pt idx="2">
                  <c:v>115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3-41F3-9A1D-D67C24BA3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Adj. EBITDA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2021A</c:v>
                </c:pt>
                <c:pt idx="1">
                  <c:v>2022A</c:v>
                </c:pt>
                <c:pt idx="2">
                  <c:v>2023A</c:v>
                </c:pt>
                <c:pt idx="3">
                  <c:v>LTM 
Jun-24A</c:v>
                </c:pt>
              </c:strCache>
            </c:strRef>
          </c:cat>
          <c:val>
            <c:numRef>
              <c:f>Sheet1!$C$2:$C$5</c:f>
              <c:numCache>
                <c:formatCode>"$"#,##0_);\("$"#,##0\)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3-41F3-9A1D-D67C24BA3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182183327"/>
        <c:axId val="1182184287"/>
      </c:barChart>
      <c:catAx>
        <c:axId val="1182183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182184287"/>
        <c:crosses val="autoZero"/>
        <c:auto val="1"/>
        <c:lblAlgn val="ctr"/>
        <c:lblOffset val="100"/>
        <c:noMultiLvlLbl val="0"/>
      </c:catAx>
      <c:valAx>
        <c:axId val="1182184287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18218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43462622727715"/>
          <c:y val="0.87624861653267616"/>
          <c:w val="0.47513074754544576"/>
          <c:h val="9.0981818056964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Summary'!$T$35:$X$35</c:f>
              <c:numCache>
                <c:formatCode>"$"#,##0_);\("$"#,##0\)</c:formatCode>
                <c:ptCount val="5"/>
                <c:pt idx="0">
                  <c:v>183.44581000000002</c:v>
                </c:pt>
                <c:pt idx="1">
                  <c:v>70.020420000000001</c:v>
                </c:pt>
                <c:pt idx="2">
                  <c:v>197.84949999999998</c:v>
                </c:pt>
                <c:pt idx="3">
                  <c:v>469.97959000000003</c:v>
                </c:pt>
                <c:pt idx="4">
                  <c:v>368.78254000000004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FEC-9B16-874493E3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Summary'!$T$34:$X$34</c:f>
              <c:numCache>
                <c:formatCode>"$"#,##0_);\("$"#,##0\)</c:formatCode>
                <c:ptCount val="5"/>
                <c:pt idx="0">
                  <c:v>648.40449999999998</c:v>
                </c:pt>
                <c:pt idx="1">
                  <c:v>455.47253000000006</c:v>
                </c:pt>
                <c:pt idx="2">
                  <c:v>777.00716999999997</c:v>
                </c:pt>
                <c:pt idx="3">
                  <c:v>1258.7523899999999</c:v>
                </c:pt>
                <c:pt idx="4">
                  <c:v>1592.6624299999999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B-48CA-8F94-A2042584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Summary'!$T$33:$X$33</c:f>
              <c:numCache>
                <c:formatCode>"$"#,##0_);\("$"#,##0\)</c:formatCode>
                <c:ptCount val="5"/>
                <c:pt idx="0">
                  <c:v>429.92750999999998</c:v>
                </c:pt>
                <c:pt idx="1">
                  <c:v>225.86069999999995</c:v>
                </c:pt>
                <c:pt idx="2">
                  <c:v>772.14231999999993</c:v>
                </c:pt>
                <c:pt idx="3">
                  <c:v>936.61017000000004</c:v>
                </c:pt>
                <c:pt idx="4">
                  <c:v>1254.68335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8-4614-A855-E435F7FB6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Summary'!$T$32:$X$32</c:f>
              <c:numCache>
                <c:formatCode>"$"#,##0_);\("$"#,##0\)</c:formatCode>
                <c:ptCount val="5"/>
                <c:pt idx="0">
                  <c:v>2808.6896900000002</c:v>
                </c:pt>
                <c:pt idx="1">
                  <c:v>3675.7503999999999</c:v>
                </c:pt>
                <c:pt idx="2">
                  <c:v>5628.6091299999998</c:v>
                </c:pt>
                <c:pt idx="3">
                  <c:v>7392.9652500000002</c:v>
                </c:pt>
                <c:pt idx="4">
                  <c:v>6990.222819999999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D-4317-BFCC-DF4914445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Industry!$B$20:$B$21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Industry!$C$20:$C$21</c:f>
              <c:numCache>
                <c:formatCode>"$"#,##0.0_);\("$"#,##0.0\)</c:formatCode>
                <c:ptCount val="2"/>
                <c:pt idx="0">
                  <c:v>21.1</c:v>
                </c:pt>
                <c:pt idx="1">
                  <c:v>26.400000000000002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8-42A3-BF20-77D8A737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1963232"/>
        <c:axId val="708882528"/>
      </c:barChart>
      <c:catAx>
        <c:axId val="6219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08882528"/>
        <c:crosses val="autoZero"/>
        <c:auto val="1"/>
        <c:lblAlgn val="ctr"/>
        <c:lblOffset val="100"/>
        <c:noMultiLvlLbl val="0"/>
      </c:catAx>
      <c:valAx>
        <c:axId val="708882528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2196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5-4B38-BF67-81DDD0CD20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F-4CCD-85BF-EFF91AFDC808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15-4B38-BF67-81DDD0CD20EF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5-4B38-BF67-81DDD0CD20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15-4B38-BF67-81DDD0CD2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Hotels</c:v>
                </c:pt>
                <c:pt idx="1">
                  <c:v>Condos</c:v>
                </c:pt>
                <c:pt idx="2">
                  <c:v>Multi-Family</c:v>
                </c:pt>
                <c:pt idx="3">
                  <c:v>Student Housing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11</c:v>
                </c:pt>
                <c:pt idx="1">
                  <c:v>9.8000000000000007</c:v>
                </c:pt>
                <c:pt idx="2">
                  <c:v>6.2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5-4B38-BF67-81DDD0CD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4-4E62-9329-8CC8FAC51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4-4E62-9329-8CC8FAC51255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4-4E62-9329-8CC8FAC51255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4-4E62-9329-8CC8FAC512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AA4-4E62-9329-8CC8FAC51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Service 1</c:v>
                </c:pt>
                <c:pt idx="1">
                  <c:v>Service 2</c:v>
                </c:pt>
                <c:pt idx="2">
                  <c:v>Service 3</c:v>
                </c:pt>
                <c:pt idx="3">
                  <c:v>Service 4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11</c:v>
                </c:pt>
                <c:pt idx="1">
                  <c:v>9.8000000000000007</c:v>
                </c:pt>
                <c:pt idx="2">
                  <c:v>6.2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4-4E62-9329-8CC8FAC51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F-4086-8146-A44778001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F-4086-8146-A44778001923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F-4086-8146-A44778001923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F-4086-8146-A447780019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09F-4086-8146-A44778001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Geography 1</c:v>
                </c:pt>
                <c:pt idx="1">
                  <c:v>Geography 2</c:v>
                </c:pt>
                <c:pt idx="2">
                  <c:v>Geography 3</c:v>
                </c:pt>
                <c:pt idx="3">
                  <c:v>Geography 4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13</c:v>
                </c:pt>
                <c:pt idx="1">
                  <c:v>7.8</c:v>
                </c:pt>
                <c:pt idx="2">
                  <c:v>5.2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F-4086-8146-A44778001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653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Summary'!$J$26:$M$26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Summary'!$J$27:$M$27</c:f>
              <c:numCache>
                <c:formatCode>#,##0_);\(#,##0\)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16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2-4D5C-A24C-3C1C296B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93059215"/>
        <c:axId val="1620420736"/>
      </c:barChart>
      <c:catAx>
        <c:axId val="893059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420736"/>
        <c:crosses val="autoZero"/>
        <c:auto val="1"/>
        <c:lblAlgn val="ctr"/>
        <c:lblOffset val="100"/>
        <c:noMultiLvlLbl val="0"/>
      </c:catAx>
      <c:valAx>
        <c:axId val="1620420736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305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'Customer Analysis'!$H$50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653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Analysis'!$I$50:$L$50</c:f>
              <c:numCache>
                <c:formatCode>"$"#,##0_);\("$"#,##0\)</c:formatCode>
                <c:ptCount val="4"/>
                <c:pt idx="0">
                  <c:v>2956.7810899999977</c:v>
                </c:pt>
                <c:pt idx="1">
                  <c:v>2757.4875400000001</c:v>
                </c:pt>
                <c:pt idx="2">
                  <c:v>2728.4214400000005</c:v>
                </c:pt>
                <c:pt idx="3">
                  <c:v>3624.9392199999988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1-4154-9258-DCEC917B1616}"/>
            </c:ext>
          </c:extLst>
        </c:ser>
        <c:ser>
          <c:idx val="1"/>
          <c:order val="1"/>
          <c:tx>
            <c:strRef>
              <c:f>'Customer Analysis'!$H$51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Analysis'!$I$51:$L$51</c:f>
              <c:numCache>
                <c:formatCode>#,##0_);\(#,##0\)</c:formatCode>
                <c:ptCount val="4"/>
                <c:pt idx="1">
                  <c:v>1176.1027600000002</c:v>
                </c:pt>
                <c:pt idx="2">
                  <c:v>1246.2329300000001</c:v>
                </c:pt>
                <c:pt idx="3">
                  <c:v>969.07801999999992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1-4154-9258-DCEC917B1616}"/>
            </c:ext>
          </c:extLst>
        </c:ser>
        <c:ser>
          <c:idx val="2"/>
          <c:order val="2"/>
          <c:tx>
            <c:strRef>
              <c:f>'Customer Analysis'!$H$52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Analysis'!$I$52:$L$52</c:f>
              <c:numCache>
                <c:formatCode>General</c:formatCode>
                <c:ptCount val="4"/>
                <c:pt idx="2" formatCode="#,##0_);\(#,##0\)">
                  <c:v>2193.5035699999999</c:v>
                </c:pt>
                <c:pt idx="3" formatCode="#,##0_);\(#,##0\)">
                  <c:v>1561.7080599999999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1-4154-9258-DCEC917B1616}"/>
            </c:ext>
          </c:extLst>
        </c:ser>
        <c:ser>
          <c:idx val="3"/>
          <c:order val="3"/>
          <c:tx>
            <c:strRef>
              <c:f>'Customer Analysis'!$H$53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5EDFF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Analysis'!$I$53:$L$53</c:f>
              <c:numCache>
                <c:formatCode>General</c:formatCode>
                <c:ptCount val="4"/>
                <c:pt idx="3" formatCode="#,##0_);\(#,##0\)">
                  <c:v>3873.0322800000004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1-4154-9258-DCEC917B1616}"/>
            </c:ext>
          </c:extLst>
        </c:ser>
        <c:ser>
          <c:idx val="4"/>
          <c:order val="4"/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Analysis'!$I$54:$L$54</c:f>
              <c:numCache>
                <c:formatCode>"$"#,##0_);\("$"#,##0\)</c:formatCode>
                <c:ptCount val="4"/>
                <c:pt idx="0">
                  <c:v>2956.7810899999977</c:v>
                </c:pt>
                <c:pt idx="1">
                  <c:v>3933.5903000000003</c:v>
                </c:pt>
                <c:pt idx="2">
                  <c:v>6168.157940000001</c:v>
                </c:pt>
                <c:pt idx="3">
                  <c:v>10028.75758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1-4154-9258-DCEC917B1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95593152"/>
        <c:axId val="795591232"/>
      </c:barChart>
      <c:catAx>
        <c:axId val="7955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95591232"/>
        <c:crosses val="autoZero"/>
        <c:auto val="1"/>
        <c:lblAlgn val="ctr"/>
        <c:lblOffset val="100"/>
        <c:noMultiLvlLbl val="0"/>
      </c:catAx>
      <c:valAx>
        <c:axId val="795591232"/>
        <c:scaling>
          <c:orientation val="minMax"/>
          <c:max val="12000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955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Summary'!$AC$32:$AT$32</c:f>
              <c:strCache>
                <c:ptCount val="18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  <c:pt idx="15">
                  <c:v>Q4 '23</c:v>
                </c:pt>
                <c:pt idx="16">
                  <c:v>Q1 '24</c:v>
                </c:pt>
                <c:pt idx="17">
                  <c:v>L3 Mo.</c:v>
                </c:pt>
              </c:strCache>
            </c:strRef>
          </c:cat>
          <c:val>
            <c:numRef>
              <c:f>'Historical Summary'!$AC$34:$AT$34</c:f>
              <c:numCache>
                <c:formatCode>"$"#,##0_);\("$"#,##0\)</c:formatCode>
                <c:ptCount val="18"/>
                <c:pt idx="0">
                  <c:v>847.62775000000011</c:v>
                </c:pt>
                <c:pt idx="1">
                  <c:v>900.29617999999994</c:v>
                </c:pt>
                <c:pt idx="2">
                  <c:v>929.09302000000002</c:v>
                </c:pt>
                <c:pt idx="3">
                  <c:v>-867.93213999999978</c:v>
                </c:pt>
                <c:pt idx="4">
                  <c:v>728.11318000000006</c:v>
                </c:pt>
                <c:pt idx="5">
                  <c:v>783.21452999999997</c:v>
                </c:pt>
                <c:pt idx="6">
                  <c:v>965.04531999999995</c:v>
                </c:pt>
                <c:pt idx="7">
                  <c:v>-218.99494000000027</c:v>
                </c:pt>
                <c:pt idx="8">
                  <c:v>1137.4556299999999</c:v>
                </c:pt>
                <c:pt idx="9">
                  <c:v>1110.6105499999999</c:v>
                </c:pt>
                <c:pt idx="10">
                  <c:v>1289.5367700000002</c:v>
                </c:pt>
                <c:pt idx="11">
                  <c:v>377.47797000000025</c:v>
                </c:pt>
                <c:pt idx="12">
                  <c:v>1602.76899</c:v>
                </c:pt>
                <c:pt idx="13">
                  <c:v>1408.46668</c:v>
                </c:pt>
                <c:pt idx="14">
                  <c:v>2049.2125100000003</c:v>
                </c:pt>
                <c:pt idx="15">
                  <c:v>1257.7515700000001</c:v>
                </c:pt>
                <c:pt idx="16">
                  <c:v>1446.7296199999996</c:v>
                </c:pt>
                <c:pt idx="17">
                  <c:v>1780.8374899999997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D-402B-BD9B-EA0BEB0C2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607591472"/>
        <c:axId val="668791039"/>
      </c:barChart>
      <c:catAx>
        <c:axId val="160759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8791039"/>
        <c:crosses val="autoZero"/>
        <c:auto val="1"/>
        <c:lblAlgn val="ctr"/>
        <c:lblOffset val="100"/>
        <c:noMultiLvlLbl val="0"/>
      </c:catAx>
      <c:valAx>
        <c:axId val="668791039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075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FB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Summary'!$AC$32:$AT$32</c:f>
              <c:strCache>
                <c:ptCount val="18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  <c:pt idx="15">
                  <c:v>Q4 '23</c:v>
                </c:pt>
                <c:pt idx="16">
                  <c:v>Q1 '24</c:v>
                </c:pt>
                <c:pt idx="17">
                  <c:v>L3 Mo.</c:v>
                </c:pt>
              </c:strCache>
            </c:strRef>
          </c:cat>
          <c:val>
            <c:numRef>
              <c:f>'Historical Summary'!$AC$33:$AT$33</c:f>
              <c:numCache>
                <c:formatCode>"$"#,##0_);\("$"#,##0\)</c:formatCode>
                <c:ptCount val="18"/>
                <c:pt idx="0">
                  <c:v>962.49766</c:v>
                </c:pt>
                <c:pt idx="1">
                  <c:v>956.33865999999989</c:v>
                </c:pt>
                <c:pt idx="2">
                  <c:v>976.05209000000013</c:v>
                </c:pt>
                <c:pt idx="3">
                  <c:v>1150.8672100000001</c:v>
                </c:pt>
                <c:pt idx="4">
                  <c:v>911.54906000000005</c:v>
                </c:pt>
                <c:pt idx="5">
                  <c:v>923.88271000000009</c:v>
                </c:pt>
                <c:pt idx="6">
                  <c:v>1269.05259</c:v>
                </c:pt>
                <c:pt idx="7">
                  <c:v>1286.0569999999998</c:v>
                </c:pt>
                <c:pt idx="8">
                  <c:v>1471.2554500000001</c:v>
                </c:pt>
                <c:pt idx="9">
                  <c:v>1567.8645499999998</c:v>
                </c:pt>
                <c:pt idx="10">
                  <c:v>1831.3918500000004</c:v>
                </c:pt>
                <c:pt idx="11">
                  <c:v>2424.8909800000001</c:v>
                </c:pt>
                <c:pt idx="12">
                  <c:v>2333.7372200000004</c:v>
                </c:pt>
                <c:pt idx="13">
                  <c:v>2029.21189</c:v>
                </c:pt>
                <c:pt idx="14">
                  <c:v>3059.1375399999997</c:v>
                </c:pt>
                <c:pt idx="15">
                  <c:v>2591.26476</c:v>
                </c:pt>
                <c:pt idx="16">
                  <c:v>2114.6204499999999</c:v>
                </c:pt>
                <c:pt idx="17">
                  <c:v>2348.3819799999997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9-4F7F-82BF-F80B3DA2A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607591472"/>
        <c:axId val="668791039"/>
      </c:barChart>
      <c:catAx>
        <c:axId val="160759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8791039"/>
        <c:crosses val="autoZero"/>
        <c:auto val="1"/>
        <c:lblAlgn val="ctr"/>
        <c:lblOffset val="100"/>
        <c:noMultiLvlLbl val="0"/>
      </c:catAx>
      <c:valAx>
        <c:axId val="668791039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075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D31A-5B04-ED3C-46C8-B47CF730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87F66-0770-2036-F43E-F79E2D6D2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AF01C-66A5-0739-E3E1-01E47ECE7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8A27E-30CC-4FE5-B28B-5741AF1DB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4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2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65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69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4985-1B1C-0070-2F9B-D98F7A64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65DC7-A2C3-687A-951E-B99DAB6A4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00654-E123-FAC6-E272-E83335F20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AF410-AEB0-CE29-3805-9D3B486CD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1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05A5C-6272-F869-3712-73687AE0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82B5E8-E238-DA88-B40C-8E8ADD7F6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3991D-E3C9-7C9C-5BF7-E0876D98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19C66-319C-5DC6-49CC-0F638AF9E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1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E4A6-60CC-BDC6-8A52-6FF71F72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4E769-6919-A4E7-57D4-6581A7955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88419-B40D-B546-23C2-AA7E4FA38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94A8F-5170-2BCD-6798-20947FEE6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4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25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1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7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65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80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55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C78D-6A36-EAF8-D03E-FCEE3594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7B472-71F7-730F-7843-6A01243CA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86E71-74BE-A1CE-13CF-BB74CC7A8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2A6CD-F864-8480-8497-9DB2D8CA0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96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D8D1-60B4-5491-50D3-7ED10476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F4C1F-D5BD-4EB9-7B95-213B715FD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ADDD2-6540-15E8-55AF-AD23224A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7546B-6C74-FEE8-6938-457014862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7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1DB9-C1A0-D9F5-5B84-FD1839C4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29C6E-5D73-FA65-54F1-2828B26FF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5D5D3-B601-0895-E861-5852F747D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8F73D-C363-A057-CAB3-D4F775F36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09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B0A9A-6A96-9D7E-0D66-8CA468E6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CBA55-8824-188C-72AB-0006A9CBE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293D4-79AA-7DA9-7617-AC45F654D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AFA76-EA8E-CDDB-46FA-92316BDAA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6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A3CF-E1D7-0BD5-E30F-8AA905C8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9407A-C6B2-04BB-1815-8F55D27F8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5CBE5-B97E-EE06-A4F6-C77A43268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EFD59-0A86-7A33-1E95-D439CE147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7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4C9FE-4A0D-3BAD-E780-4C7536AA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34654-A305-23E7-25A7-041A2D0D6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7499A-9DE9-D017-2EF5-DE3E429FA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D1C5-4B98-A13F-0D56-D6BA0F721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5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1B79-2B0E-F067-AF17-E049B7AAE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5F78C-24B4-593C-A7C9-48B7E981B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5B706-7FEE-7265-AD10-66494D37B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7012F-815F-D2AA-FA93-E20589959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20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1335-019C-1F4B-F6BA-A9542797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99D8C-C2A3-2306-6339-D630CC1FA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D6A93-FE5B-390B-4D29-9C7281C06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42570-3301-6E1F-C4A1-229A786B2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6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4015-BB80-70D3-4EFB-627289B02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06B2D-B64D-6867-D614-3AA7F587A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6A134-95E1-336B-7BF5-7274B8319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F1D66-8980-E057-9A8A-0EFB17FA0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6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3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7AF8C-726B-A02A-977E-25D3E811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36C7-A90D-4432-7237-40F70AFA8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64AE0-1172-093C-8581-8890EE32E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05E0-EEF1-768B-B96A-6AD5549C0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7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A0A85B-A8BC-4CA3-9F0E-4D0C843F8BA4}"/>
              </a:ext>
            </a:extLst>
          </p:cNvPr>
          <p:cNvSpPr txBox="1"/>
          <p:nvPr userDrawn="1"/>
        </p:nvSpPr>
        <p:spPr>
          <a:xfrm>
            <a:off x="7712015" y="6502311"/>
            <a:ext cx="106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LockRoom</a:t>
            </a:r>
          </a:p>
          <a:p>
            <a:pPr algn="r"/>
            <a:r>
              <a:rPr lang="en-US" sz="7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Investor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4" y="224445"/>
            <a:ext cx="7200900" cy="43258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5592" y="6544981"/>
            <a:ext cx="689162" cy="222436"/>
          </a:xfrm>
        </p:spPr>
        <p:txBody>
          <a:bodyPr/>
          <a:lstStyle>
            <a:lvl1pPr>
              <a:defRPr sz="90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553E6-2AFE-46AE-ADB2-4177CC87368C}"/>
              </a:ext>
            </a:extLst>
          </p:cNvPr>
          <p:cNvCxnSpPr>
            <a:cxnSpLocks/>
          </p:cNvCxnSpPr>
          <p:nvPr userDrawn="1"/>
        </p:nvCxnSpPr>
        <p:spPr>
          <a:xfrm>
            <a:off x="8737714" y="6541899"/>
            <a:ext cx="0" cy="228600"/>
          </a:xfrm>
          <a:prstGeom prst="line">
            <a:avLst/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E3CAB9-B864-4DDE-848E-7417C1350905}"/>
              </a:ext>
            </a:extLst>
          </p:cNvPr>
          <p:cNvCxnSpPr>
            <a:cxnSpLocks/>
          </p:cNvCxnSpPr>
          <p:nvPr userDrawn="1"/>
        </p:nvCxnSpPr>
        <p:spPr>
          <a:xfrm>
            <a:off x="199507" y="689958"/>
            <a:ext cx="85496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EC34BC-E937-D52B-BDEE-11CE6EB3BF2A}"/>
              </a:ext>
            </a:extLst>
          </p:cNvPr>
          <p:cNvGrpSpPr/>
          <p:nvPr userDrawn="1"/>
        </p:nvGrpSpPr>
        <p:grpSpPr>
          <a:xfrm>
            <a:off x="0" y="6566248"/>
            <a:ext cx="292608" cy="292608"/>
            <a:chOff x="0" y="6566248"/>
            <a:chExt cx="292608" cy="2926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6C1B8E-D103-A516-81AB-B04337CDDB9F}"/>
                </a:ext>
              </a:extLst>
            </p:cNvPr>
            <p:cNvSpPr/>
            <p:nvPr userDrawn="1"/>
          </p:nvSpPr>
          <p:spPr>
            <a:xfrm>
              <a:off x="0" y="6566248"/>
              <a:ext cx="292608" cy="292608"/>
            </a:xfrm>
            <a:prstGeom prst="rect">
              <a:avLst/>
            </a:prstGeom>
            <a:solidFill>
              <a:srgbClr val="487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E42A95-6B29-E413-821E-08031A2497F0}"/>
                </a:ext>
              </a:extLst>
            </p:cNvPr>
            <p:cNvSpPr/>
            <p:nvPr userDrawn="1"/>
          </p:nvSpPr>
          <p:spPr>
            <a:xfrm>
              <a:off x="0" y="6657688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tags" Target="../tags/tag24.xml"/><Relationship Id="rId7" Type="http://schemas.openxmlformats.org/officeDocument/2006/relationships/chart" Target="../charts/chart1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13.xml"/><Relationship Id="rId4" Type="http://schemas.openxmlformats.org/officeDocument/2006/relationships/tags" Target="../tags/tag25.xml"/><Relationship Id="rId9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324D97A-DC2F-43D3-ADA4-EA50F149490F}"/>
              </a:ext>
            </a:extLst>
          </p:cNvPr>
          <p:cNvSpPr txBox="1">
            <a:spLocks/>
          </p:cNvSpPr>
          <p:nvPr/>
        </p:nvSpPr>
        <p:spPr>
          <a:xfrm>
            <a:off x="2675305" y="3867987"/>
            <a:ext cx="3793390" cy="19020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Bruin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Investor Presentation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 2024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Strictly Confidential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545CD-DA1A-4A26-8571-4B2724629A6A}"/>
              </a:ext>
            </a:extLst>
          </p:cNvPr>
          <p:cNvSpPr/>
          <p:nvPr/>
        </p:nvSpPr>
        <p:spPr>
          <a:xfrm>
            <a:off x="0" y="6560598"/>
            <a:ext cx="9144000" cy="297401"/>
          </a:xfrm>
          <a:prstGeom prst="rect">
            <a:avLst/>
          </a:prstGeom>
          <a:solidFill>
            <a:srgbClr val="487FFE"/>
          </a:solidFill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05B1A-5A7B-4926-88B2-378B3FA49954}"/>
              </a:ext>
            </a:extLst>
          </p:cNvPr>
          <p:cNvSpPr/>
          <p:nvPr/>
        </p:nvSpPr>
        <p:spPr>
          <a:xfrm>
            <a:off x="0" y="0"/>
            <a:ext cx="9144000" cy="297401"/>
          </a:xfrm>
          <a:prstGeom prst="rect">
            <a:avLst/>
          </a:prstGeom>
          <a:solidFill>
            <a:srgbClr val="487FFE"/>
          </a:solidFill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73AF3-4A82-3F0C-12D4-2DD7E161CB61}"/>
              </a:ext>
            </a:extLst>
          </p:cNvPr>
          <p:cNvSpPr/>
          <p:nvPr/>
        </p:nvSpPr>
        <p:spPr>
          <a:xfrm>
            <a:off x="7004648" y="4540059"/>
            <a:ext cx="1431986" cy="557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Insert </a:t>
            </a:r>
            <a:br>
              <a:rPr lang="en-US" sz="1000" dirty="0">
                <a:solidFill>
                  <a:schemeClr val="tx2"/>
                </a:solidFill>
                <a:latin typeface="+mj-l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</a:rPr>
              <a:t>Company Logo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2C5FF-1BB5-6798-8037-A1736EC55AB3}"/>
              </a:ext>
            </a:extLst>
          </p:cNvPr>
          <p:cNvSpPr/>
          <p:nvPr/>
        </p:nvSpPr>
        <p:spPr>
          <a:xfrm>
            <a:off x="650253" y="4540059"/>
            <a:ext cx="1431986" cy="557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Insert </a:t>
            </a:r>
            <a:br>
              <a:rPr lang="en-US" sz="1000" dirty="0">
                <a:solidFill>
                  <a:schemeClr val="tx2"/>
                </a:solidFill>
                <a:latin typeface="+mj-l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</a:rPr>
              <a:t>Sponsor Logo</a:t>
            </a:r>
          </a:p>
        </p:txBody>
      </p:sp>
      <p:pic>
        <p:nvPicPr>
          <p:cNvPr id="1026" name="Picture 2" descr="11 Best Rental Property Management Software for 2024 – Landlord Studio">
            <a:extLst>
              <a:ext uri="{FF2B5EF4-FFF2-40B4-BE49-F238E27FC236}">
                <a16:creationId xmlns:a16="http://schemas.microsoft.com/office/drawing/2014/main" id="{40F18210-7177-08C8-1193-89DB6B339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401"/>
            <a:ext cx="4572000" cy="29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Top 6 Benefits Of Property Management Software - Hospiria">
            <a:extLst>
              <a:ext uri="{FF2B5EF4-FFF2-40B4-BE49-F238E27FC236}">
                <a16:creationId xmlns:a16="http://schemas.microsoft.com/office/drawing/2014/main" id="{6EA09769-E996-F12F-D331-1D9884624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/>
          <a:stretch/>
        </p:blipFill>
        <p:spPr bwMode="auto">
          <a:xfrm>
            <a:off x="4571998" y="297401"/>
            <a:ext cx="4572001" cy="29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5D876B-8444-66B4-F3A6-0EF66DA4BF45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property management software segment represents a $26 billion market today that has grown slightly faster than GDP at nearly 5% per annum </a:t>
            </a:r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E83FADB8-2D5F-C784-0356-7C8F3F2493A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3589728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 Segmentation</a:t>
            </a:r>
          </a:p>
        </p:txBody>
      </p:sp>
      <p:sp>
        <p:nvSpPr>
          <p:cNvPr id="3" name="Line Callout 1 (No Border) 14">
            <a:extLst>
              <a:ext uri="{FF2B5EF4-FFF2-40B4-BE49-F238E27FC236}">
                <a16:creationId xmlns:a16="http://schemas.microsoft.com/office/drawing/2014/main" id="{1AEB1D45-CB74-B3AC-826E-94A851D502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3589728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 Addressable Market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38ECC42-B551-DEFB-3909-982EB05F9C7E}"/>
              </a:ext>
            </a:extLst>
          </p:cNvPr>
          <p:cNvSpPr txBox="1"/>
          <p:nvPr/>
        </p:nvSpPr>
        <p:spPr>
          <a:xfrm>
            <a:off x="170581" y="3871492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Arial"/>
                <a:cs typeface="Arial"/>
              </a:rPr>
              <a:t>($ billions)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C45278-9B29-F670-A49B-07E5CFDA1D15}"/>
              </a:ext>
            </a:extLst>
          </p:cNvPr>
          <p:cNvGraphicFramePr>
            <a:graphicFrameLocks/>
          </p:cNvGraphicFramePr>
          <p:nvPr/>
        </p:nvGraphicFramePr>
        <p:xfrm>
          <a:off x="187986" y="4171522"/>
          <a:ext cx="4166782" cy="231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70CD4D-4B58-C15A-D1EA-FC94CF64BB8F}"/>
              </a:ext>
            </a:extLst>
          </p:cNvPr>
          <p:cNvCxnSpPr>
            <a:cxnSpLocks/>
          </p:cNvCxnSpPr>
          <p:nvPr/>
        </p:nvCxnSpPr>
        <p:spPr>
          <a:xfrm flipV="1">
            <a:off x="1268083" y="4171522"/>
            <a:ext cx="2018581" cy="365972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>
            <a:extLst>
              <a:ext uri="{FF2B5EF4-FFF2-40B4-BE49-F238E27FC236}">
                <a16:creationId xmlns:a16="http://schemas.microsoft.com/office/drawing/2014/main" id="{1F89A7FF-8EFC-3E42-4DBE-15E382825493}"/>
              </a:ext>
            </a:extLst>
          </p:cNvPr>
          <p:cNvSpPr txBox="1"/>
          <p:nvPr/>
        </p:nvSpPr>
        <p:spPr>
          <a:xfrm rot="20896343">
            <a:off x="1399473" y="4188136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+4.6% CAGR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55559A3-1B5C-5DD9-D9D2-9BA690727B09}"/>
              </a:ext>
            </a:extLst>
          </p:cNvPr>
          <p:cNvSpPr txBox="1"/>
          <p:nvPr/>
        </p:nvSpPr>
        <p:spPr>
          <a:xfrm>
            <a:off x="4660429" y="3871492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Arial"/>
                <a:cs typeface="Arial"/>
              </a:rPr>
              <a:t>($ billions)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843090E-B4CC-C1B6-9251-C95A396176FF}"/>
              </a:ext>
            </a:extLst>
          </p:cNvPr>
          <p:cNvSpPr txBox="1"/>
          <p:nvPr/>
        </p:nvSpPr>
        <p:spPr>
          <a:xfrm>
            <a:off x="203441" y="1468947"/>
            <a:ext cx="8623770" cy="16805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[Industry overview]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[Key participants]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[Large public players / market leaders]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[Barriers to entry] 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[Market segmentation and where Bruin focuses]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D261897-6845-4779-95F6-8AFA8DEA5764}"/>
              </a:ext>
            </a:extLst>
          </p:cNvPr>
          <p:cNvGraphicFramePr/>
          <p:nvPr/>
        </p:nvGraphicFramePr>
        <p:xfrm>
          <a:off x="4660429" y="3961458"/>
          <a:ext cx="4166782" cy="258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064A76-5618-5BE5-F951-9404012B12C5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Industry Research, Pitchbook, </a:t>
            </a:r>
            <a:r>
              <a:rPr lang="en-US" sz="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Preqin</a:t>
            </a: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2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6F30-9642-9D32-814C-9EB08361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iami condo market more complicated after tragic Surfside collapse">
            <a:extLst>
              <a:ext uri="{FF2B5EF4-FFF2-40B4-BE49-F238E27FC236}">
                <a16:creationId xmlns:a16="http://schemas.microsoft.com/office/drawing/2014/main" id="{74CA6988-A1BE-A69C-0568-4823E67D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75" y="3025703"/>
            <a:ext cx="1407045" cy="9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gos Marriott Hotel Ikeja - 5 Star Conference Hotel in Lagos, Nigeria">
            <a:extLst>
              <a:ext uri="{FF2B5EF4-FFF2-40B4-BE49-F238E27FC236}">
                <a16:creationId xmlns:a16="http://schemas.microsoft.com/office/drawing/2014/main" id="{8A697559-B087-63B9-E290-F642073F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75" y="1848925"/>
            <a:ext cx="1407045" cy="9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y At Any Of Our Resort And Hotel Locations | Margaritaville">
            <a:extLst>
              <a:ext uri="{FF2B5EF4-FFF2-40B4-BE49-F238E27FC236}">
                <a16:creationId xmlns:a16="http://schemas.microsoft.com/office/drawing/2014/main" id="{858E922C-87FD-CAF9-8DA7-C77C7BDB1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1776775" y="4201104"/>
            <a:ext cx="1407045" cy="9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using » International Students &amp; Scholars Office | Boston University">
            <a:extLst>
              <a:ext uri="{FF2B5EF4-FFF2-40B4-BE49-F238E27FC236}">
                <a16:creationId xmlns:a16="http://schemas.microsoft.com/office/drawing/2014/main" id="{EF692FBC-9464-E394-DDDB-E0CBFB648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2"/>
          <a:stretch/>
        </p:blipFill>
        <p:spPr bwMode="auto">
          <a:xfrm>
            <a:off x="1778863" y="5349484"/>
            <a:ext cx="1404957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1AF110-8966-63E0-0987-8A3819C1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 Opportunity by End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17C8C-94F7-11B9-FA89-21A813C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219E08-F798-35CF-718E-4607CFB085A6}"/>
              </a:ext>
            </a:extLst>
          </p:cNvPr>
          <p:cNvSpPr/>
          <p:nvPr/>
        </p:nvSpPr>
        <p:spPr>
          <a:xfrm>
            <a:off x="288944" y="1858928"/>
            <a:ext cx="1407046" cy="938030"/>
          </a:xfrm>
          <a:prstGeom prst="round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Hotels</a:t>
            </a:r>
          </a:p>
          <a:p>
            <a:pPr algn="ctr"/>
            <a:r>
              <a:rPr lang="en-US" sz="1000" b="1" i="1" dirty="0"/>
              <a:t>(42% of ARR)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9B0B99-9929-71F4-C083-E55C6EA877CE}"/>
              </a:ext>
            </a:extLst>
          </p:cNvPr>
          <p:cNvSpPr/>
          <p:nvPr/>
        </p:nvSpPr>
        <p:spPr>
          <a:xfrm>
            <a:off x="288944" y="3025703"/>
            <a:ext cx="1407046" cy="938030"/>
          </a:xfrm>
          <a:prstGeom prst="round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Condominiums</a:t>
            </a:r>
          </a:p>
          <a:p>
            <a:pPr algn="ctr"/>
            <a:r>
              <a:rPr lang="en-US" sz="1000" b="1" i="1" dirty="0"/>
              <a:t>(19% of ARR)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3171C7-54E0-E1FB-3CEB-92411071E2D3}"/>
              </a:ext>
            </a:extLst>
          </p:cNvPr>
          <p:cNvSpPr/>
          <p:nvPr/>
        </p:nvSpPr>
        <p:spPr>
          <a:xfrm>
            <a:off x="288944" y="4192478"/>
            <a:ext cx="1407046" cy="938030"/>
          </a:xfrm>
          <a:prstGeom prst="round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Multi-Family</a:t>
            </a:r>
          </a:p>
          <a:p>
            <a:pPr algn="ctr"/>
            <a:r>
              <a:rPr lang="en-US" sz="1000" b="1" i="1" dirty="0"/>
              <a:t>(9% of ARR)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FA6B7F-6948-EAE4-51C4-DE1B82EB16DB}"/>
              </a:ext>
            </a:extLst>
          </p:cNvPr>
          <p:cNvSpPr/>
          <p:nvPr/>
        </p:nvSpPr>
        <p:spPr>
          <a:xfrm>
            <a:off x="288944" y="5359252"/>
            <a:ext cx="1407046" cy="938030"/>
          </a:xfrm>
          <a:prstGeom prst="round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Student Housing</a:t>
            </a:r>
          </a:p>
          <a:p>
            <a:pPr algn="ctr"/>
            <a:r>
              <a:rPr lang="en-US" sz="1000" b="1" i="1" dirty="0"/>
              <a:t>(6% of ARR)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5E1D0D6-76E6-182F-E0B3-4E430B74C19A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[Bruin] caters to a diverse set of end markets creating ample opportunity for future new customer wins with its sticky property management software offering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4146DE-2FBE-672A-ACE1-B616E8D49642}"/>
              </a:ext>
            </a:extLst>
          </p:cNvPr>
          <p:cNvSpPr/>
          <p:nvPr/>
        </p:nvSpPr>
        <p:spPr>
          <a:xfrm>
            <a:off x="288943" y="1467468"/>
            <a:ext cx="2894877" cy="30938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 Market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460E8-0C60-03FA-3DC9-3828688432AD}"/>
              </a:ext>
            </a:extLst>
          </p:cNvPr>
          <p:cNvSpPr/>
          <p:nvPr/>
        </p:nvSpPr>
        <p:spPr>
          <a:xfrm>
            <a:off x="3314414" y="1467468"/>
            <a:ext cx="2698672" cy="30938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Description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FE9BD-7B8C-A8B2-F39C-38820A79E704}"/>
              </a:ext>
            </a:extLst>
          </p:cNvPr>
          <p:cNvSpPr/>
          <p:nvPr/>
        </p:nvSpPr>
        <p:spPr>
          <a:xfrm>
            <a:off x="7522234" y="1467468"/>
            <a:ext cx="1423357" cy="30938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Clients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9679E34-B78B-FFB7-66B2-E368694E4453}"/>
              </a:ext>
            </a:extLst>
          </p:cNvPr>
          <p:cNvSpPr txBox="1"/>
          <p:nvPr/>
        </p:nvSpPr>
        <p:spPr>
          <a:xfrm>
            <a:off x="3322568" y="1860772"/>
            <a:ext cx="2698672" cy="454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34C8B8D-AB11-DA08-6E38-9792CEEDECBA}"/>
              </a:ext>
            </a:extLst>
          </p:cNvPr>
          <p:cNvSpPr txBox="1"/>
          <p:nvPr/>
        </p:nvSpPr>
        <p:spPr>
          <a:xfrm>
            <a:off x="3322568" y="2973945"/>
            <a:ext cx="2698672" cy="454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B891C54-82C7-2370-BCA3-6055AFD74D0E}"/>
              </a:ext>
            </a:extLst>
          </p:cNvPr>
          <p:cNvSpPr txBox="1"/>
          <p:nvPr/>
        </p:nvSpPr>
        <p:spPr>
          <a:xfrm>
            <a:off x="3322568" y="4201104"/>
            <a:ext cx="2698672" cy="454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5A08596-6CE0-E20E-972F-69FCFA9A5E68}"/>
              </a:ext>
            </a:extLst>
          </p:cNvPr>
          <p:cNvSpPr txBox="1"/>
          <p:nvPr/>
        </p:nvSpPr>
        <p:spPr>
          <a:xfrm>
            <a:off x="3322568" y="5359252"/>
            <a:ext cx="2698672" cy="454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044A33-DA12-C4AB-E0A1-DAD6CFC1171A}"/>
              </a:ext>
            </a:extLst>
          </p:cNvPr>
          <p:cNvCxnSpPr>
            <a:cxnSpLocks/>
          </p:cNvCxnSpPr>
          <p:nvPr/>
        </p:nvCxnSpPr>
        <p:spPr>
          <a:xfrm>
            <a:off x="288942" y="2911331"/>
            <a:ext cx="8686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C4CF58-E648-3C60-FBEE-2CF83B3CEC50}"/>
              </a:ext>
            </a:extLst>
          </p:cNvPr>
          <p:cNvCxnSpPr>
            <a:cxnSpLocks/>
          </p:cNvCxnSpPr>
          <p:nvPr/>
        </p:nvCxnSpPr>
        <p:spPr>
          <a:xfrm>
            <a:off x="288943" y="4078105"/>
            <a:ext cx="8686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2F879-2C59-3F4F-BA09-A46916564B3B}"/>
              </a:ext>
            </a:extLst>
          </p:cNvPr>
          <p:cNvCxnSpPr>
            <a:cxnSpLocks/>
          </p:cNvCxnSpPr>
          <p:nvPr/>
        </p:nvCxnSpPr>
        <p:spPr>
          <a:xfrm>
            <a:off x="288943" y="5244880"/>
            <a:ext cx="8686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CC223BD-4128-93DF-9E15-F7182EABDBE8}"/>
              </a:ext>
            </a:extLst>
          </p:cNvPr>
          <p:cNvSpPr/>
          <p:nvPr/>
        </p:nvSpPr>
        <p:spPr>
          <a:xfrm>
            <a:off x="6143680" y="1467468"/>
            <a:ext cx="1247959" cy="30938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Gross Margin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6F32B-4744-F894-3DF7-294558B2EB1B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1683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Landscape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CEC17B8-E650-1CE3-0843-ADA0042A74A0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maintains the broadest service offering among its key competitors, without sacrificing </a:t>
            </a:r>
            <a:r>
              <a:rPr lang="en-US" sz="1250" b="1" i="1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service</a:t>
            </a:r>
            <a:endParaRPr lang="en-US" sz="1250" b="1" i="1" dirty="0">
              <a:solidFill>
                <a:srgbClr val="487FF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E05CA-A5B8-7CD5-3FDE-9C482E1ACE77}"/>
              </a:ext>
            </a:extLst>
          </p:cNvPr>
          <p:cNvSpPr/>
          <p:nvPr/>
        </p:nvSpPr>
        <p:spPr>
          <a:xfrm>
            <a:off x="2332685" y="2314903"/>
            <a:ext cx="1013335" cy="479021"/>
          </a:xfrm>
          <a:prstGeom prst="rect">
            <a:avLst/>
          </a:prstGeom>
          <a:solidFill>
            <a:srgbClr val="8FB2FF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Headquarters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5781E-3F4A-4F6A-5DDE-EEFA3B1519A2}"/>
              </a:ext>
            </a:extLst>
          </p:cNvPr>
          <p:cNvSpPr/>
          <p:nvPr/>
        </p:nvSpPr>
        <p:spPr>
          <a:xfrm>
            <a:off x="1339789" y="2314903"/>
            <a:ext cx="929056" cy="479021"/>
          </a:xfrm>
          <a:prstGeom prst="rect">
            <a:avLst/>
          </a:prstGeom>
          <a:solidFill>
            <a:srgbClr val="8FB2FF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Ownership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D876D-8CD6-DFB0-41F8-C26A1C3BE370}"/>
              </a:ext>
            </a:extLst>
          </p:cNvPr>
          <p:cNvSpPr/>
          <p:nvPr/>
        </p:nvSpPr>
        <p:spPr>
          <a:xfrm>
            <a:off x="3409858" y="1934400"/>
            <a:ext cx="5640993" cy="300430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Selected 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33D2E-E9D6-A055-3DBA-6E20C5474F13}"/>
              </a:ext>
            </a:extLst>
          </p:cNvPr>
          <p:cNvSpPr/>
          <p:nvPr/>
        </p:nvSpPr>
        <p:spPr>
          <a:xfrm>
            <a:off x="3409859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6C846-BB64-97E8-30F3-D881D7ECBA8B}"/>
              </a:ext>
            </a:extLst>
          </p:cNvPr>
          <p:cNvSpPr/>
          <p:nvPr/>
        </p:nvSpPr>
        <p:spPr>
          <a:xfrm>
            <a:off x="4224835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8F0A9-614D-43E1-B82E-72CF529D932B}"/>
              </a:ext>
            </a:extLst>
          </p:cNvPr>
          <p:cNvSpPr/>
          <p:nvPr/>
        </p:nvSpPr>
        <p:spPr>
          <a:xfrm>
            <a:off x="5039811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5F150-BCCE-6949-AF0B-D2B3F70C1ED6}"/>
              </a:ext>
            </a:extLst>
          </p:cNvPr>
          <p:cNvSpPr/>
          <p:nvPr/>
        </p:nvSpPr>
        <p:spPr>
          <a:xfrm>
            <a:off x="5854787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602D0-8C07-2DD4-F3CB-6FA5394ABEF5}"/>
              </a:ext>
            </a:extLst>
          </p:cNvPr>
          <p:cNvSpPr/>
          <p:nvPr/>
        </p:nvSpPr>
        <p:spPr>
          <a:xfrm>
            <a:off x="6669763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912040-9236-C9D5-962B-18E896D8AEFC}"/>
              </a:ext>
            </a:extLst>
          </p:cNvPr>
          <p:cNvSpPr/>
          <p:nvPr/>
        </p:nvSpPr>
        <p:spPr>
          <a:xfrm>
            <a:off x="7484739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6B9BD-F2F8-C403-6516-FAD03E9E028A}"/>
              </a:ext>
            </a:extLst>
          </p:cNvPr>
          <p:cNvSpPr/>
          <p:nvPr/>
        </p:nvSpPr>
        <p:spPr>
          <a:xfrm>
            <a:off x="8299715" y="2314903"/>
            <a:ext cx="751137" cy="47902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A09A0D-D941-5B8A-E920-99C35D59AB84}"/>
              </a:ext>
            </a:extLst>
          </p:cNvPr>
          <p:cNvSpPr/>
          <p:nvPr/>
        </p:nvSpPr>
        <p:spPr>
          <a:xfrm>
            <a:off x="75909" y="2314903"/>
            <a:ext cx="1200041" cy="479021"/>
          </a:xfrm>
          <a:prstGeom prst="rect">
            <a:avLst/>
          </a:prstGeom>
          <a:solidFill>
            <a:srgbClr val="8FB2FF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E4BEB5-7031-2D90-4E5B-88ED4794B9E5}"/>
              </a:ext>
            </a:extLst>
          </p:cNvPr>
          <p:cNvSpPr/>
          <p:nvPr/>
        </p:nvSpPr>
        <p:spPr>
          <a:xfrm>
            <a:off x="75911" y="1934400"/>
            <a:ext cx="3270110" cy="300430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09870CA4-4534-EE84-04E8-33AEBEEC3957}"/>
              </a:ext>
            </a:extLst>
          </p:cNvPr>
          <p:cNvSpPr txBox="1"/>
          <p:nvPr/>
        </p:nvSpPr>
        <p:spPr>
          <a:xfrm>
            <a:off x="1433270" y="3046121"/>
            <a:ext cx="7268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91B312D4-A2B0-6F23-2A1B-8D1D88E77D51}"/>
              </a:ext>
            </a:extLst>
          </p:cNvPr>
          <p:cNvSpPr txBox="1"/>
          <p:nvPr/>
        </p:nvSpPr>
        <p:spPr>
          <a:xfrm>
            <a:off x="2445046" y="3046121"/>
            <a:ext cx="7268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00325126-D9CA-79C5-3EAD-F4D101C68F71}"/>
              </a:ext>
            </a:extLst>
          </p:cNvPr>
          <p:cNvSpPr txBox="1"/>
          <p:nvPr/>
        </p:nvSpPr>
        <p:spPr>
          <a:xfrm>
            <a:off x="3496099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3E469460-A249-7A94-979B-EA45582612C6}"/>
              </a:ext>
            </a:extLst>
          </p:cNvPr>
          <p:cNvSpPr txBox="1"/>
          <p:nvPr/>
        </p:nvSpPr>
        <p:spPr>
          <a:xfrm>
            <a:off x="4301552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A82C9B3A-1DA5-C795-EDA7-C6AD7D72BBCB}"/>
              </a:ext>
            </a:extLst>
          </p:cNvPr>
          <p:cNvSpPr txBox="1"/>
          <p:nvPr/>
        </p:nvSpPr>
        <p:spPr>
          <a:xfrm>
            <a:off x="5124461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0AD14B77-8964-79AB-DA80-72657E5171FC}"/>
              </a:ext>
            </a:extLst>
          </p:cNvPr>
          <p:cNvSpPr txBox="1"/>
          <p:nvPr/>
        </p:nvSpPr>
        <p:spPr>
          <a:xfrm>
            <a:off x="5938155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4C81E2A-A78F-573B-5B42-15D441FFE032}"/>
              </a:ext>
            </a:extLst>
          </p:cNvPr>
          <p:cNvSpPr txBox="1"/>
          <p:nvPr/>
        </p:nvSpPr>
        <p:spPr>
          <a:xfrm>
            <a:off x="6754413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97A3D97B-7818-2942-2554-EB453B93233D}"/>
              </a:ext>
            </a:extLst>
          </p:cNvPr>
          <p:cNvSpPr txBox="1"/>
          <p:nvPr/>
        </p:nvSpPr>
        <p:spPr>
          <a:xfrm>
            <a:off x="7572826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5446C20F-BC86-ECCC-737F-43EC1F7D1429}"/>
              </a:ext>
            </a:extLst>
          </p:cNvPr>
          <p:cNvSpPr txBox="1"/>
          <p:nvPr/>
        </p:nvSpPr>
        <p:spPr>
          <a:xfrm>
            <a:off x="8387881" y="289992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5B28B2F3-77EF-924B-2409-CC203FAB90F6}"/>
              </a:ext>
            </a:extLst>
          </p:cNvPr>
          <p:cNvSpPr txBox="1"/>
          <p:nvPr/>
        </p:nvSpPr>
        <p:spPr>
          <a:xfrm>
            <a:off x="1433270" y="3754976"/>
            <a:ext cx="7268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D84B5F-2E0B-2384-1005-6CB9207E14D6}"/>
              </a:ext>
            </a:extLst>
          </p:cNvPr>
          <p:cNvCxnSpPr>
            <a:cxnSpLocks/>
          </p:cNvCxnSpPr>
          <p:nvPr/>
        </p:nvCxnSpPr>
        <p:spPr>
          <a:xfrm>
            <a:off x="127666" y="3497235"/>
            <a:ext cx="8808825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452257-09A1-D559-64B1-46AC7DA2BB9D}"/>
              </a:ext>
            </a:extLst>
          </p:cNvPr>
          <p:cNvCxnSpPr>
            <a:cxnSpLocks/>
          </p:cNvCxnSpPr>
          <p:nvPr/>
        </p:nvCxnSpPr>
        <p:spPr>
          <a:xfrm>
            <a:off x="127666" y="4200546"/>
            <a:ext cx="8808825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3CC0F9-BD67-FFED-2F76-9744BB818544}"/>
              </a:ext>
            </a:extLst>
          </p:cNvPr>
          <p:cNvCxnSpPr>
            <a:cxnSpLocks/>
          </p:cNvCxnSpPr>
          <p:nvPr/>
        </p:nvCxnSpPr>
        <p:spPr>
          <a:xfrm>
            <a:off x="127666" y="4903857"/>
            <a:ext cx="8808825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28E3C4-3704-E479-7EF6-18C659208985}"/>
              </a:ext>
            </a:extLst>
          </p:cNvPr>
          <p:cNvCxnSpPr>
            <a:cxnSpLocks/>
          </p:cNvCxnSpPr>
          <p:nvPr/>
        </p:nvCxnSpPr>
        <p:spPr>
          <a:xfrm>
            <a:off x="127666" y="5607166"/>
            <a:ext cx="8808825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4">
            <a:extLst>
              <a:ext uri="{FF2B5EF4-FFF2-40B4-BE49-F238E27FC236}">
                <a16:creationId xmlns:a16="http://schemas.microsoft.com/office/drawing/2014/main" id="{583E2593-0C2C-33FC-EEE5-9B00491DD332}"/>
              </a:ext>
            </a:extLst>
          </p:cNvPr>
          <p:cNvSpPr txBox="1"/>
          <p:nvPr/>
        </p:nvSpPr>
        <p:spPr>
          <a:xfrm>
            <a:off x="3496099" y="360878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A7052DCA-E10D-3341-62B0-392CD8184A4A}"/>
              </a:ext>
            </a:extLst>
          </p:cNvPr>
          <p:cNvSpPr txBox="1"/>
          <p:nvPr/>
        </p:nvSpPr>
        <p:spPr>
          <a:xfrm>
            <a:off x="3496099" y="4335680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C725C902-3C86-E293-4EDE-EE3F1444E92C}"/>
              </a:ext>
            </a:extLst>
          </p:cNvPr>
          <p:cNvSpPr txBox="1"/>
          <p:nvPr/>
        </p:nvSpPr>
        <p:spPr>
          <a:xfrm>
            <a:off x="3496099" y="502073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139130FA-AFB3-C221-8261-1B90AC3B9CB3}"/>
              </a:ext>
            </a:extLst>
          </p:cNvPr>
          <p:cNvSpPr txBox="1"/>
          <p:nvPr/>
        </p:nvSpPr>
        <p:spPr>
          <a:xfrm>
            <a:off x="4301552" y="502073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47804871-9AB4-700D-699E-7649AAFC7199}"/>
              </a:ext>
            </a:extLst>
          </p:cNvPr>
          <p:cNvSpPr txBox="1"/>
          <p:nvPr/>
        </p:nvSpPr>
        <p:spPr>
          <a:xfrm>
            <a:off x="4301552" y="4335680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2C7C87DA-C279-8B5D-CAD9-22E07BD6D4A1}"/>
              </a:ext>
            </a:extLst>
          </p:cNvPr>
          <p:cNvSpPr txBox="1"/>
          <p:nvPr/>
        </p:nvSpPr>
        <p:spPr>
          <a:xfrm>
            <a:off x="4301552" y="360878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ACA8B780-D1B3-401B-B63F-BDB2080D8193}"/>
              </a:ext>
            </a:extLst>
          </p:cNvPr>
          <p:cNvSpPr txBox="1"/>
          <p:nvPr/>
        </p:nvSpPr>
        <p:spPr>
          <a:xfrm>
            <a:off x="5124461" y="4335680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4FAF8EF0-EB38-1396-3393-019EC4AC4C41}"/>
              </a:ext>
            </a:extLst>
          </p:cNvPr>
          <p:cNvSpPr txBox="1"/>
          <p:nvPr/>
        </p:nvSpPr>
        <p:spPr>
          <a:xfrm>
            <a:off x="6754413" y="360878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9C5E35EA-3AF3-7BDC-D77C-8F74ADC11E92}"/>
              </a:ext>
            </a:extLst>
          </p:cNvPr>
          <p:cNvSpPr txBox="1"/>
          <p:nvPr/>
        </p:nvSpPr>
        <p:spPr>
          <a:xfrm>
            <a:off x="7572826" y="360878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33A0DDDA-CE5F-652A-4A21-8F8701549966}"/>
              </a:ext>
            </a:extLst>
          </p:cNvPr>
          <p:cNvSpPr txBox="1"/>
          <p:nvPr/>
        </p:nvSpPr>
        <p:spPr>
          <a:xfrm>
            <a:off x="8387881" y="360878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E0DBD4C0-1AB1-B88A-7F45-2E1FF6CAD0F4}"/>
              </a:ext>
            </a:extLst>
          </p:cNvPr>
          <p:cNvSpPr txBox="1"/>
          <p:nvPr/>
        </p:nvSpPr>
        <p:spPr>
          <a:xfrm>
            <a:off x="7572826" y="4335680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04140EE3-B8B4-0618-3122-86855177B6D2}"/>
              </a:ext>
            </a:extLst>
          </p:cNvPr>
          <p:cNvSpPr txBox="1"/>
          <p:nvPr/>
        </p:nvSpPr>
        <p:spPr>
          <a:xfrm>
            <a:off x="8387881" y="5020737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6A2EC13B-340D-84A0-C9CE-79CE30254918}"/>
              </a:ext>
            </a:extLst>
          </p:cNvPr>
          <p:cNvSpPr txBox="1"/>
          <p:nvPr/>
        </p:nvSpPr>
        <p:spPr>
          <a:xfrm>
            <a:off x="5938155" y="5754572"/>
            <a:ext cx="58183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3000" b="1" dirty="0">
                <a:solidFill>
                  <a:srgbClr val="487FFE"/>
                </a:solidFill>
                <a:latin typeface="Wingdings 2" panose="05020102010507070707" pitchFamily="18" charset="2"/>
                <a:cs typeface="Arial"/>
              </a:rPr>
              <a:t>P</a:t>
            </a: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DE300013-4006-63E7-5BAD-66F6C3AAC3C4}"/>
              </a:ext>
            </a:extLst>
          </p:cNvPr>
          <p:cNvSpPr txBox="1"/>
          <p:nvPr/>
        </p:nvSpPr>
        <p:spPr>
          <a:xfrm>
            <a:off x="1433270" y="4443056"/>
            <a:ext cx="7268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PE-Backed</a:t>
            </a: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975D8988-90CE-05A6-EF15-2E73FF9990C8}"/>
              </a:ext>
            </a:extLst>
          </p:cNvPr>
          <p:cNvSpPr txBox="1"/>
          <p:nvPr/>
        </p:nvSpPr>
        <p:spPr>
          <a:xfrm>
            <a:off x="1433270" y="4994405"/>
            <a:ext cx="726821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Growth Equity-Backed</a:t>
            </a: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068F2EEF-3951-15A9-C183-C72F1CFA2CB7}"/>
              </a:ext>
            </a:extLst>
          </p:cNvPr>
          <p:cNvSpPr txBox="1"/>
          <p:nvPr/>
        </p:nvSpPr>
        <p:spPr>
          <a:xfrm>
            <a:off x="1433270" y="5900766"/>
            <a:ext cx="7268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</a:t>
            </a: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383FB9C8-AF2D-82C7-EE0E-2E07951A2C1A}"/>
              </a:ext>
            </a:extLst>
          </p:cNvPr>
          <p:cNvSpPr txBox="1"/>
          <p:nvPr/>
        </p:nvSpPr>
        <p:spPr>
          <a:xfrm>
            <a:off x="2332685" y="5900766"/>
            <a:ext cx="103539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</a:p>
        </p:txBody>
      </p:sp>
      <p:sp>
        <p:nvSpPr>
          <p:cNvPr id="52" name="object 4">
            <a:extLst>
              <a:ext uri="{FF2B5EF4-FFF2-40B4-BE49-F238E27FC236}">
                <a16:creationId xmlns:a16="http://schemas.microsoft.com/office/drawing/2014/main" id="{4D33B683-3B0B-3998-FC26-7D003C803DBF}"/>
              </a:ext>
            </a:extLst>
          </p:cNvPr>
          <p:cNvSpPr txBox="1"/>
          <p:nvPr/>
        </p:nvSpPr>
        <p:spPr>
          <a:xfrm>
            <a:off x="2332685" y="5166931"/>
            <a:ext cx="10133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6C91945C-AD20-9A43-D3DA-4CFEFCF613BF}"/>
              </a:ext>
            </a:extLst>
          </p:cNvPr>
          <p:cNvSpPr txBox="1"/>
          <p:nvPr/>
        </p:nvSpPr>
        <p:spPr>
          <a:xfrm>
            <a:off x="2344959" y="4443056"/>
            <a:ext cx="10133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2E89CA58-EBE6-EF7E-B7A6-B170BE25EEFD}"/>
              </a:ext>
            </a:extLst>
          </p:cNvPr>
          <p:cNvSpPr txBox="1"/>
          <p:nvPr/>
        </p:nvSpPr>
        <p:spPr>
          <a:xfrm>
            <a:off x="2321405" y="3754976"/>
            <a:ext cx="10133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4F32292C-9645-8373-0B11-A081305913BD}"/>
              </a:ext>
            </a:extLst>
          </p:cNvPr>
          <p:cNvSpPr txBox="1"/>
          <p:nvPr/>
        </p:nvSpPr>
        <p:spPr>
          <a:xfrm>
            <a:off x="93162" y="1187670"/>
            <a:ext cx="8623771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300"/>
              </a:spcBef>
              <a:spcAft>
                <a:spcPts val="3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[Competitive landscape commentary around service, pricing, market share]</a:t>
            </a:r>
          </a:p>
          <a:p>
            <a:pPr marL="192405" marR="5080" indent="-179705" algn="just">
              <a:spcBef>
                <a:spcPts val="300"/>
              </a:spcBef>
              <a:spcAft>
                <a:spcPts val="3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D1D5AB-DE9B-6E87-B3D5-0437C9D8B33F}"/>
              </a:ext>
            </a:extLst>
          </p:cNvPr>
          <p:cNvSpPr/>
          <p:nvPr/>
        </p:nvSpPr>
        <p:spPr>
          <a:xfrm>
            <a:off x="200114" y="2908383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Company Logo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961886-617C-EE80-A26C-8BEE0180141E}"/>
              </a:ext>
            </a:extLst>
          </p:cNvPr>
          <p:cNvSpPr/>
          <p:nvPr/>
        </p:nvSpPr>
        <p:spPr>
          <a:xfrm>
            <a:off x="200114" y="3587443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Competitor Logo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F6AEC5-CFDA-3A32-33C4-DB9E70AF9628}"/>
              </a:ext>
            </a:extLst>
          </p:cNvPr>
          <p:cNvSpPr/>
          <p:nvPr/>
        </p:nvSpPr>
        <p:spPr>
          <a:xfrm>
            <a:off x="200114" y="4299065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Competitor Logo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D670C3-E3E0-397D-9AA4-F8F35CD93708}"/>
              </a:ext>
            </a:extLst>
          </p:cNvPr>
          <p:cNvSpPr/>
          <p:nvPr/>
        </p:nvSpPr>
        <p:spPr>
          <a:xfrm>
            <a:off x="200114" y="5022001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Competitor Logo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E22661-9A00-B9AB-B838-578FB905BBA7}"/>
              </a:ext>
            </a:extLst>
          </p:cNvPr>
          <p:cNvSpPr/>
          <p:nvPr/>
        </p:nvSpPr>
        <p:spPr>
          <a:xfrm>
            <a:off x="200114" y="5735200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Competitor Logo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444D8F-D2BE-9A20-2053-BCF4D7F40E9A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Industry Research. </a:t>
            </a:r>
          </a:p>
        </p:txBody>
      </p:sp>
    </p:spTree>
    <p:extLst>
      <p:ext uri="{BB962C8B-B14F-4D97-AF65-F5344CB8AC3E}">
        <p14:creationId xmlns:p14="http://schemas.microsoft.com/office/powerpoint/2010/main" val="42235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705DD3-5CDE-F46E-9C61-1BB1B3EEBACC}"/>
              </a:ext>
            </a:extLst>
          </p:cNvPr>
          <p:cNvSpPr/>
          <p:nvPr/>
        </p:nvSpPr>
        <p:spPr>
          <a:xfrm>
            <a:off x="142875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Service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E39AE-F792-6BA0-A41B-B7668787E055}"/>
              </a:ext>
            </a:extLst>
          </p:cNvPr>
          <p:cNvSpPr/>
          <p:nvPr/>
        </p:nvSpPr>
        <p:spPr>
          <a:xfrm>
            <a:off x="150922" y="2218483"/>
            <a:ext cx="2095501" cy="369885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1BD65-4716-3924-060B-CE360B937151}"/>
              </a:ext>
            </a:extLst>
          </p:cNvPr>
          <p:cNvSpPr/>
          <p:nvPr/>
        </p:nvSpPr>
        <p:spPr>
          <a:xfrm>
            <a:off x="2402489" y="2218483"/>
            <a:ext cx="2095501" cy="369885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0413E-096D-9A3F-6BA7-104C2831B3F9}"/>
              </a:ext>
            </a:extLst>
          </p:cNvPr>
          <p:cNvSpPr/>
          <p:nvPr/>
        </p:nvSpPr>
        <p:spPr>
          <a:xfrm>
            <a:off x="4654056" y="2218483"/>
            <a:ext cx="2095501" cy="369885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5E57-07AD-1F40-44DE-49E30DA5EAFB}"/>
              </a:ext>
            </a:extLst>
          </p:cNvPr>
          <p:cNvSpPr/>
          <p:nvPr/>
        </p:nvSpPr>
        <p:spPr>
          <a:xfrm>
            <a:off x="6905624" y="2218483"/>
            <a:ext cx="2095501" cy="369885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B9CB111-BA7E-110B-A89D-FCC8669BC7D7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rot="5400000" flipH="1" flipV="1">
            <a:off x="2606880" y="253362"/>
            <a:ext cx="556915" cy="3373328"/>
          </a:xfrm>
          <a:prstGeom prst="bentConnector3">
            <a:avLst/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23C6A65-E3CA-939F-46E3-52A484D7AD2F}"/>
              </a:ext>
            </a:extLst>
          </p:cNvPr>
          <p:cNvCxnSpPr>
            <a:cxnSpLocks/>
            <a:stCxn id="2" idx="0"/>
            <a:endCxn id="8" idx="2"/>
          </p:cNvCxnSpPr>
          <p:nvPr/>
        </p:nvCxnSpPr>
        <p:spPr>
          <a:xfrm rot="5400000" flipH="1" flipV="1">
            <a:off x="3732663" y="1379146"/>
            <a:ext cx="556915" cy="1121761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84010D5-04A6-92DE-8F3C-5D51F383DFC9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rot="16200000" flipV="1">
            <a:off x="4858447" y="1375123"/>
            <a:ext cx="556915" cy="1129806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3DB3387-D41E-DD58-0C0E-319DFB995DE0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16200000" flipV="1">
            <a:off x="5984231" y="249339"/>
            <a:ext cx="556915" cy="3381374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4">
            <a:extLst>
              <a:ext uri="{FF2B5EF4-FFF2-40B4-BE49-F238E27FC236}">
                <a16:creationId xmlns:a16="http://schemas.microsoft.com/office/drawing/2014/main" id="{17CAAD17-DDE9-9802-F706-3EB596E0C8CF}"/>
              </a:ext>
            </a:extLst>
          </p:cNvPr>
          <p:cNvSpPr txBox="1"/>
          <p:nvPr/>
        </p:nvSpPr>
        <p:spPr>
          <a:xfrm>
            <a:off x="150922" y="2632426"/>
            <a:ext cx="2095501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B4E1724-3AA0-AAFD-69BC-A37E23CAE3F4}"/>
              </a:ext>
            </a:extLst>
          </p:cNvPr>
          <p:cNvSpPr txBox="1"/>
          <p:nvPr/>
        </p:nvSpPr>
        <p:spPr>
          <a:xfrm>
            <a:off x="2402489" y="2632426"/>
            <a:ext cx="2095501" cy="74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B576155-A8F6-34E9-BB1A-28F6FC4DFE1A}"/>
              </a:ext>
            </a:extLst>
          </p:cNvPr>
          <p:cNvSpPr txBox="1"/>
          <p:nvPr/>
        </p:nvSpPr>
        <p:spPr>
          <a:xfrm>
            <a:off x="4654055" y="2632426"/>
            <a:ext cx="2095501" cy="975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D872AF6B-1C76-8261-C810-99A4FF338E18}"/>
              </a:ext>
            </a:extLst>
          </p:cNvPr>
          <p:cNvSpPr txBox="1"/>
          <p:nvPr/>
        </p:nvSpPr>
        <p:spPr>
          <a:xfrm>
            <a:off x="6905624" y="2632426"/>
            <a:ext cx="2095501" cy="975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9CD68-C23B-1A53-BA0F-4716FA10F20C}"/>
              </a:ext>
            </a:extLst>
          </p:cNvPr>
          <p:cNvSpPr/>
          <p:nvPr/>
        </p:nvSpPr>
        <p:spPr>
          <a:xfrm>
            <a:off x="3787850" y="794462"/>
            <a:ext cx="1568301" cy="867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2CF3B-2941-BE5D-AB0A-400C8AABFF9F}"/>
              </a:ext>
            </a:extLst>
          </p:cNvPr>
          <p:cNvSpPr/>
          <p:nvPr/>
        </p:nvSpPr>
        <p:spPr>
          <a:xfrm>
            <a:off x="2388362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Service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601A3A-E0FA-2DFB-CA4A-132201756E86}"/>
              </a:ext>
            </a:extLst>
          </p:cNvPr>
          <p:cNvSpPr/>
          <p:nvPr/>
        </p:nvSpPr>
        <p:spPr>
          <a:xfrm>
            <a:off x="4639929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Service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BCE7F-F5CF-0D02-A110-3ED8F2FE33A0}"/>
              </a:ext>
            </a:extLst>
          </p:cNvPr>
          <p:cNvSpPr/>
          <p:nvPr/>
        </p:nvSpPr>
        <p:spPr>
          <a:xfrm>
            <a:off x="6891497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Service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345063-020D-62D7-CEC0-9D49A096B0FD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1357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Value Proposition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B5CBFF4-6BF6-5DC7-6C64-28BC26B888EF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offers a superior value proposition and is positioned as a ‘one-stop shop’ for customers’ property management needs through its proprietary software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05A2F-B403-7A87-EA4D-ACD8F4C6F1FC}"/>
              </a:ext>
            </a:extLst>
          </p:cNvPr>
          <p:cNvSpPr/>
          <p:nvPr/>
        </p:nvSpPr>
        <p:spPr>
          <a:xfrm>
            <a:off x="313692" y="2011711"/>
            <a:ext cx="2691444" cy="316873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Proprietary Software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CFDF8-E024-A60F-AA79-063769258F57}"/>
              </a:ext>
            </a:extLst>
          </p:cNvPr>
          <p:cNvSpPr/>
          <p:nvPr/>
        </p:nvSpPr>
        <p:spPr>
          <a:xfrm>
            <a:off x="3226278" y="2011711"/>
            <a:ext cx="2691444" cy="316873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Sticky Service Offering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21ED7-D9C5-B334-DCAE-2BC92A3DC4B8}"/>
              </a:ext>
            </a:extLst>
          </p:cNvPr>
          <p:cNvSpPr/>
          <p:nvPr/>
        </p:nvSpPr>
        <p:spPr>
          <a:xfrm>
            <a:off x="6138864" y="2011711"/>
            <a:ext cx="2691444" cy="316873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Experienced Personnel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E990E-78E7-6730-D997-C45AA7405FFA}"/>
              </a:ext>
            </a:extLst>
          </p:cNvPr>
          <p:cNvSpPr/>
          <p:nvPr/>
        </p:nvSpPr>
        <p:spPr>
          <a:xfrm>
            <a:off x="313692" y="2328584"/>
            <a:ext cx="2691444" cy="213127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C61D3-0EBE-2552-FC6F-3B6F3D47D990}"/>
              </a:ext>
            </a:extLst>
          </p:cNvPr>
          <p:cNvSpPr/>
          <p:nvPr/>
        </p:nvSpPr>
        <p:spPr>
          <a:xfrm>
            <a:off x="3226278" y="2328584"/>
            <a:ext cx="2691444" cy="213127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25703-095A-9E7A-8862-961FC5758C8A}"/>
              </a:ext>
            </a:extLst>
          </p:cNvPr>
          <p:cNvSpPr/>
          <p:nvPr/>
        </p:nvSpPr>
        <p:spPr>
          <a:xfrm>
            <a:off x="6138864" y="2328584"/>
            <a:ext cx="2691444" cy="213127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BFDBC92-E885-427E-6C3E-9B65E13F2719}"/>
              </a:ext>
            </a:extLst>
          </p:cNvPr>
          <p:cNvSpPr txBox="1"/>
          <p:nvPr/>
        </p:nvSpPr>
        <p:spPr>
          <a:xfrm>
            <a:off x="339570" y="2419473"/>
            <a:ext cx="2607522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7C077A4-D540-0479-F4FF-CF0B82CFFC06}"/>
              </a:ext>
            </a:extLst>
          </p:cNvPr>
          <p:cNvSpPr txBox="1"/>
          <p:nvPr/>
        </p:nvSpPr>
        <p:spPr>
          <a:xfrm>
            <a:off x="3268239" y="2419473"/>
            <a:ext cx="2607522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5172886-7324-FE9A-8D3D-EADEC41C3DF7}"/>
              </a:ext>
            </a:extLst>
          </p:cNvPr>
          <p:cNvSpPr txBox="1"/>
          <p:nvPr/>
        </p:nvSpPr>
        <p:spPr>
          <a:xfrm>
            <a:off x="6180825" y="2419473"/>
            <a:ext cx="260752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 </a:t>
            </a:r>
          </a:p>
          <a:p>
            <a:pPr marL="182880" marR="5080" indent="-13716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6856C-F785-EF61-49FC-A36D1F6C46F7}"/>
              </a:ext>
            </a:extLst>
          </p:cNvPr>
          <p:cNvSpPr/>
          <p:nvPr/>
        </p:nvSpPr>
        <p:spPr>
          <a:xfrm>
            <a:off x="313693" y="5355884"/>
            <a:ext cx="8516616" cy="518705"/>
          </a:xfrm>
          <a:prstGeom prst="rect">
            <a:avLst/>
          </a:prstGeom>
          <a:solidFill>
            <a:srgbClr val="8FB2FF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Significant historical recurring top-line growth with defensible market position and expanding margins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B8660C-329F-CC66-84A8-F9FAD282712B}"/>
              </a:ext>
            </a:extLst>
          </p:cNvPr>
          <p:cNvSpPr/>
          <p:nvPr/>
        </p:nvSpPr>
        <p:spPr>
          <a:xfrm rot="10800000">
            <a:off x="1233580" y="4661784"/>
            <a:ext cx="6676842" cy="49217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0653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688089-5D0C-96AE-0AC3-A8753EF3D6B6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is highly diversified across geography and service offering type </a:t>
            </a:r>
          </a:p>
        </p:txBody>
      </p:sp>
      <p:sp>
        <p:nvSpPr>
          <p:cNvPr id="9" name="Line Callout 1 (No Border) 14">
            <a:extLst>
              <a:ext uri="{FF2B5EF4-FFF2-40B4-BE49-F238E27FC236}">
                <a16:creationId xmlns:a16="http://schemas.microsoft.com/office/drawing/2014/main" id="{3551C2E5-9804-10C1-674D-18EBBB71D5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3555224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by Geography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E4E7A80-2965-BB27-A6D0-BF61F0285316}"/>
              </a:ext>
            </a:extLst>
          </p:cNvPr>
          <p:cNvSpPr txBox="1"/>
          <p:nvPr/>
        </p:nvSpPr>
        <p:spPr>
          <a:xfrm>
            <a:off x="187986" y="1255380"/>
            <a:ext cx="8623771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2" name="Line Callout 1 (No Border) 14">
            <a:extLst>
              <a:ext uri="{FF2B5EF4-FFF2-40B4-BE49-F238E27FC236}">
                <a16:creationId xmlns:a16="http://schemas.microsoft.com/office/drawing/2014/main" id="{1457AC0E-FDA0-82F6-312F-8F678AA149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3555224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by Service Offering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D0FFF3F-FE28-6F37-8F5D-AD1C32426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146083"/>
              </p:ext>
            </p:extLst>
          </p:nvPr>
        </p:nvGraphicFramePr>
        <p:xfrm>
          <a:off x="187986" y="3890928"/>
          <a:ext cx="4166782" cy="258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C698DB-26E7-47E1-2FB8-D6D74ABC1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123968"/>
              </p:ext>
            </p:extLst>
          </p:nvPr>
        </p:nvGraphicFramePr>
        <p:xfrm>
          <a:off x="4660429" y="3890928"/>
          <a:ext cx="4166782" cy="258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C183D5-2973-A974-CC37-C3D07AE9A8F3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6578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D877A7C-C07E-8FAC-5814-C754D1F13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078492"/>
              </p:ext>
            </p:extLst>
          </p:nvPr>
        </p:nvGraphicFramePr>
        <p:xfrm>
          <a:off x="4657545" y="4175183"/>
          <a:ext cx="4169664" cy="213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0D7E7A0-0EFC-D1B7-BCC7-48BF2552EAD7}"/>
              </a:ext>
            </a:extLst>
          </p:cNvPr>
          <p:cNvSpPr/>
          <p:nvPr/>
        </p:nvSpPr>
        <p:spPr>
          <a:xfrm>
            <a:off x="6370146" y="1455342"/>
            <a:ext cx="1426243" cy="1322021"/>
          </a:xfrm>
          <a:prstGeom prst="ellipse">
            <a:avLst/>
          </a:prstGeom>
          <a:noFill/>
          <a:ln w="57150">
            <a:solidFill>
              <a:srgbClr val="487F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17387-F3F8-DF55-E4E4-4213506DE509}"/>
              </a:ext>
            </a:extLst>
          </p:cNvPr>
          <p:cNvSpPr txBox="1"/>
          <p:nvPr/>
        </p:nvSpPr>
        <p:spPr>
          <a:xfrm>
            <a:off x="515789" y="6527571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Source: Company Information. </a:t>
            </a:r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6BB86F67-2C86-39B2-4C6A-EBB02ADD40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3701870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Growth in Customers &gt;$400K of Annual ARR</a:t>
            </a:r>
          </a:p>
        </p:txBody>
      </p:sp>
      <p:sp>
        <p:nvSpPr>
          <p:cNvPr id="3" name="Line Callout 1 (No Border) 14">
            <a:extLst>
              <a:ext uri="{FF2B5EF4-FFF2-40B4-BE49-F238E27FC236}">
                <a16:creationId xmlns:a16="http://schemas.microsoft.com/office/drawing/2014/main" id="{42BBA94F-A591-A437-956A-495ED18DC4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3701870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10 Customers Summary</a:t>
            </a:r>
          </a:p>
        </p:txBody>
      </p:sp>
      <p:pic>
        <p:nvPicPr>
          <p:cNvPr id="6" name="Picture 6" descr="Miami condo market more complicated after tragic Surfside collapse">
            <a:extLst>
              <a:ext uri="{FF2B5EF4-FFF2-40B4-BE49-F238E27FC236}">
                <a16:creationId xmlns:a16="http://schemas.microsoft.com/office/drawing/2014/main" id="{6C2630EE-654A-32AD-DC4E-3B2FDA67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28" y="1034413"/>
            <a:ext cx="1407045" cy="9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gos Marriott Hotel Ikeja - 5 Star Conference Hotel in Lagos, Nigeria">
            <a:extLst>
              <a:ext uri="{FF2B5EF4-FFF2-40B4-BE49-F238E27FC236}">
                <a16:creationId xmlns:a16="http://schemas.microsoft.com/office/drawing/2014/main" id="{92A018E6-E597-678D-FD42-595D0041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2" y="1034413"/>
            <a:ext cx="1407045" cy="9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tay At Any Of Our Resort And Hotel Locations | Margaritaville">
            <a:extLst>
              <a:ext uri="{FF2B5EF4-FFF2-40B4-BE49-F238E27FC236}">
                <a16:creationId xmlns:a16="http://schemas.microsoft.com/office/drawing/2014/main" id="{3AD33598-C9C7-9488-4C10-FFA93DF7A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5496361" y="2260262"/>
            <a:ext cx="1407045" cy="9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ousing » International Students &amp; Scholars Office | Boston University">
            <a:extLst>
              <a:ext uri="{FF2B5EF4-FFF2-40B4-BE49-F238E27FC236}">
                <a16:creationId xmlns:a16="http://schemas.microsoft.com/office/drawing/2014/main" id="{D918299E-5B3C-6C58-6BEC-17B1534C3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2"/>
          <a:stretch/>
        </p:blipFill>
        <p:spPr bwMode="auto">
          <a:xfrm>
            <a:off x="7265216" y="2260262"/>
            <a:ext cx="1404957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57BDF335-4AB9-D275-B7A6-59E2701CACC0}"/>
              </a:ext>
            </a:extLst>
          </p:cNvPr>
          <p:cNvSpPr txBox="1"/>
          <p:nvPr/>
        </p:nvSpPr>
        <p:spPr>
          <a:xfrm>
            <a:off x="187986" y="1048350"/>
            <a:ext cx="494656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800"/>
              </a:spcBef>
              <a:spcAft>
                <a:spcPts val="8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7968B-95A8-ADE5-05C9-2A2A1B132F02}"/>
              </a:ext>
            </a:extLst>
          </p:cNvPr>
          <p:cNvSpPr/>
          <p:nvPr/>
        </p:nvSpPr>
        <p:spPr>
          <a:xfrm>
            <a:off x="1216563" y="4503524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Top customer trends </a:t>
            </a:r>
            <a:br>
              <a:rPr lang="en-US" sz="1000" dirty="0">
                <a:solidFill>
                  <a:schemeClr val="tx2"/>
                </a:solidFill>
                <a:latin typeface="+mj-l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</a:rPr>
              <a:t>summary table</a:t>
            </a:r>
          </a:p>
        </p:txBody>
      </p:sp>
    </p:spTree>
    <p:extLst>
      <p:ext uri="{BB962C8B-B14F-4D97-AF65-F5344CB8AC3E}">
        <p14:creationId xmlns:p14="http://schemas.microsoft.com/office/powerpoint/2010/main" val="12435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Retention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6BB86F67-2C86-39B2-4C6A-EBB02ADD40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98183" y="1398619"/>
            <a:ext cx="3629027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Aggregate Customer Retention </a:t>
            </a:r>
          </a:p>
        </p:txBody>
      </p:sp>
      <p:sp>
        <p:nvSpPr>
          <p:cNvPr id="12" name="Line Callout 1 (No Border) 14">
            <a:extLst>
              <a:ext uri="{FF2B5EF4-FFF2-40B4-BE49-F238E27FC236}">
                <a16:creationId xmlns:a16="http://schemas.microsoft.com/office/drawing/2014/main" id="{4B9B31B6-33B1-BCA4-F0D0-2C94BAC216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98182" y="3559353"/>
            <a:ext cx="3629027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Large Customer Retention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D576780-73D0-BD80-17F4-E54620277B68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[Company’s] sticky service offering and long-term contracts have led to strong recurring revenue and little client churn </a:t>
            </a:r>
          </a:p>
        </p:txBody>
      </p:sp>
      <p:sp>
        <p:nvSpPr>
          <p:cNvPr id="17" name="Line Callout 1 (No Border) 14">
            <a:extLst>
              <a:ext uri="{FF2B5EF4-FFF2-40B4-BE49-F238E27FC236}">
                <a16:creationId xmlns:a16="http://schemas.microsoft.com/office/drawing/2014/main" id="{0251F649-6DB7-4FEB-5583-2ED84C0ED2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014" y="1398619"/>
            <a:ext cx="4457700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Retention Commentary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2A69A473-6E93-ACC5-512B-E116BF975277}"/>
              </a:ext>
            </a:extLst>
          </p:cNvPr>
          <p:cNvSpPr txBox="1"/>
          <p:nvPr/>
        </p:nvSpPr>
        <p:spPr>
          <a:xfrm>
            <a:off x="5138175" y="5485217"/>
            <a:ext cx="3749040" cy="731520"/>
          </a:xfrm>
          <a:prstGeom prst="rect">
            <a:avLst/>
          </a:prstGeom>
          <a:ln>
            <a:solidFill>
              <a:srgbClr val="0653FE"/>
            </a:solidFill>
            <a:prstDash val="dash"/>
          </a:ln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algn="ctr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Customers ‘lost’ are not due to poor customer service </a:t>
            </a:r>
            <a:br>
              <a:rPr lang="en-US" sz="11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rather the completion of larger projects and customers closing facilities or moving out of a specific service offering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A9479-CD4B-F869-FF4A-EBF8E928BB2E}"/>
              </a:ext>
            </a:extLst>
          </p:cNvPr>
          <p:cNvSpPr/>
          <p:nvPr/>
        </p:nvSpPr>
        <p:spPr>
          <a:xfrm>
            <a:off x="1525050" y="4642131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Retention Analysis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CC0F6-678D-463A-71C6-795233F64C76}"/>
              </a:ext>
            </a:extLst>
          </p:cNvPr>
          <p:cNvSpPr/>
          <p:nvPr/>
        </p:nvSpPr>
        <p:spPr>
          <a:xfrm>
            <a:off x="5957882" y="2030302"/>
            <a:ext cx="2109628" cy="947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Client Retention 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E451C-31C6-9857-B626-DA3E85375D45}"/>
              </a:ext>
            </a:extLst>
          </p:cNvPr>
          <p:cNvSpPr/>
          <p:nvPr/>
        </p:nvSpPr>
        <p:spPr>
          <a:xfrm>
            <a:off x="5957882" y="4247738"/>
            <a:ext cx="2109628" cy="947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Client Retention Table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F4397769-8F92-B8B5-AE7F-ECC52DE81D6F}"/>
              </a:ext>
            </a:extLst>
          </p:cNvPr>
          <p:cNvSpPr txBox="1"/>
          <p:nvPr/>
        </p:nvSpPr>
        <p:spPr>
          <a:xfrm>
            <a:off x="351015" y="1733627"/>
            <a:ext cx="4457700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C1E26-7F8E-1803-A032-A5D49240EEED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6258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56F6CE-D18A-04E4-3DA5-F060C668F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24502"/>
              </p:ext>
            </p:extLst>
          </p:nvPr>
        </p:nvGraphicFramePr>
        <p:xfrm>
          <a:off x="4226943" y="1916713"/>
          <a:ext cx="4572000" cy="413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Cohort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Line Callout 1 (No Border) 14">
            <a:extLst>
              <a:ext uri="{FF2B5EF4-FFF2-40B4-BE49-F238E27FC236}">
                <a16:creationId xmlns:a16="http://schemas.microsoft.com/office/drawing/2014/main" id="{42BBA94F-A591-A437-956A-495ED18DC4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95954" y="1428034"/>
            <a:ext cx="4433978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Cohort Analysis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4BF89E1-EF7F-AF8B-4AE4-B11AACE11150}"/>
              </a:ext>
            </a:extLst>
          </p:cNvPr>
          <p:cNvSpPr txBox="1"/>
          <p:nvPr/>
        </p:nvSpPr>
        <p:spPr>
          <a:xfrm>
            <a:off x="4295954" y="1738870"/>
            <a:ext cx="370522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sp>
        <p:nvSpPr>
          <p:cNvPr id="14" name="Line Callout 1 (No Border) 14">
            <a:extLst>
              <a:ext uri="{FF2B5EF4-FFF2-40B4-BE49-F238E27FC236}">
                <a16:creationId xmlns:a16="http://schemas.microsoft.com/office/drawing/2014/main" id="{CD74963D-3840-911F-7BC4-DC6D7C5319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1428034"/>
            <a:ext cx="3705225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Cohort Commentary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9383A31-BA93-2FC9-DB31-5DD942511942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of the Company’s customers will continue to utilize the Company’s services beyond the initial year of onboarding with subsequent projects or maintenance services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21E68-35CE-8CA9-04F9-431E3C8F5DD9}"/>
              </a:ext>
            </a:extLst>
          </p:cNvPr>
          <p:cNvSpPr/>
          <p:nvPr/>
        </p:nvSpPr>
        <p:spPr>
          <a:xfrm>
            <a:off x="831987" y="5264927"/>
            <a:ext cx="2417222" cy="77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Customer Cohort Trends Table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EBCE447-67FA-266E-07CD-F5D54EC76A4B}"/>
              </a:ext>
            </a:extLst>
          </p:cNvPr>
          <p:cNvSpPr txBox="1"/>
          <p:nvPr/>
        </p:nvSpPr>
        <p:spPr>
          <a:xfrm>
            <a:off x="187986" y="1741749"/>
            <a:ext cx="3705225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7244C-5701-BB36-7110-B7CDBEAE6232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4370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6BE5-0019-F99D-4170-38C4687A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FD0DB-2226-C066-1018-19657B79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Recent Momentum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B4730-1649-AEE7-2A02-9DBB4DBA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74B2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4B2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B53D2E-8687-368C-9DB8-23836141E1DD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developed a growing base of monthly active users with increasing ARR per client</a:t>
            </a:r>
          </a:p>
        </p:txBody>
      </p:sp>
      <p:sp>
        <p:nvSpPr>
          <p:cNvPr id="11" name="Line Callout 1 (No Border) 14">
            <a:extLst>
              <a:ext uri="{FF2B5EF4-FFF2-40B4-BE49-F238E27FC236}">
                <a16:creationId xmlns:a16="http://schemas.microsoft.com/office/drawing/2014/main" id="{5EC41D42-A9FE-804D-D87F-E071CA9264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591" y="3702769"/>
            <a:ext cx="8448819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Monthly Active Users and ARR per Customer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91B9395-DE53-ED17-A419-E7BF7FD961E3}"/>
              </a:ext>
            </a:extLst>
          </p:cNvPr>
          <p:cNvSpPr txBox="1"/>
          <p:nvPr/>
        </p:nvSpPr>
        <p:spPr>
          <a:xfrm>
            <a:off x="187986" y="1741749"/>
            <a:ext cx="8821550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[Growth in customer base]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[Recent new customer wins]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[Customer concentration being diversified]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[Monetizing existing customer base]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E70AD-0DB2-779E-9ECF-B053196A5B1E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92C64-1B7D-FE58-556C-ECA32E7A5B39}"/>
              </a:ext>
            </a:extLst>
          </p:cNvPr>
          <p:cNvSpPr/>
          <p:nvPr/>
        </p:nvSpPr>
        <p:spPr>
          <a:xfrm>
            <a:off x="877505" y="4454047"/>
            <a:ext cx="7388987" cy="5924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Bar Chart with Active Monthly Users and Line Chart for ARR per customer </a:t>
            </a:r>
          </a:p>
        </p:txBody>
      </p:sp>
    </p:spTree>
    <p:extLst>
      <p:ext uri="{BB962C8B-B14F-4D97-AF65-F5344CB8AC3E}">
        <p14:creationId xmlns:p14="http://schemas.microsoft.com/office/powerpoint/2010/main" val="3967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4" y="224445"/>
            <a:ext cx="7200900" cy="43258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DD4187-B7DC-053F-29C9-0A30A0D2A7BC}"/>
              </a:ext>
            </a:extLst>
          </p:cNvPr>
          <p:cNvSpPr/>
          <p:nvPr/>
        </p:nvSpPr>
        <p:spPr>
          <a:xfrm>
            <a:off x="2889849" y="2562045"/>
            <a:ext cx="3364302" cy="370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Sponsor to insert their off-the-shelf Disclaimer language</a:t>
            </a:r>
          </a:p>
        </p:txBody>
      </p:sp>
    </p:spTree>
    <p:extLst>
      <p:ext uri="{BB962C8B-B14F-4D97-AF65-F5344CB8AC3E}">
        <p14:creationId xmlns:p14="http://schemas.microsoft.com/office/powerpoint/2010/main" val="15587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92D55-1CCF-C843-90C9-75BEC264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21A06-FFAC-90F3-26DD-D821F503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Free Trial Conversions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2B63B-79F3-F84B-77BB-E0BABF66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74B2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4B2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8EACF5-AE9C-6E15-BE81-BFD098D7BBB3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leveraged free trials as a foot-in-the-door methodology to drive stickiness with its core software offering, driving strong conversion rates to full-time new clients</a:t>
            </a:r>
          </a:p>
        </p:txBody>
      </p:sp>
      <p:sp>
        <p:nvSpPr>
          <p:cNvPr id="11" name="Line Callout 1 (No Border) 14">
            <a:extLst>
              <a:ext uri="{FF2B5EF4-FFF2-40B4-BE49-F238E27FC236}">
                <a16:creationId xmlns:a16="http://schemas.microsoft.com/office/drawing/2014/main" id="{EBED0A24-3504-EFA4-A5F7-21C913B7F5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591" y="3970187"/>
            <a:ext cx="8448819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 Trial Conversion Rate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F62B89C-23B3-0F0D-FB25-4E45E3195DD9}"/>
              </a:ext>
            </a:extLst>
          </p:cNvPr>
          <p:cNvSpPr txBox="1"/>
          <p:nvPr/>
        </p:nvSpPr>
        <p:spPr>
          <a:xfrm>
            <a:off x="187986" y="1741749"/>
            <a:ext cx="3797418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48707-2325-77A1-289F-0F3D599D10B3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19EC9-C282-2D37-71FE-453BADF31E28}"/>
              </a:ext>
            </a:extLst>
          </p:cNvPr>
          <p:cNvSpPr/>
          <p:nvPr/>
        </p:nvSpPr>
        <p:spPr>
          <a:xfrm>
            <a:off x="877505" y="4454047"/>
            <a:ext cx="7388987" cy="5924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Line chart showing trend in conversion rates</a:t>
            </a:r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E798A6F6-C3EC-EE73-5E12-003A5A804D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21834" y="1535790"/>
            <a:ext cx="4474573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Number of New Trials Started by Month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239FE-8F9B-7157-9869-2F87A17D6A68}"/>
              </a:ext>
            </a:extLst>
          </p:cNvPr>
          <p:cNvSpPr/>
          <p:nvPr/>
        </p:nvSpPr>
        <p:spPr>
          <a:xfrm>
            <a:off x="4859716" y="2181395"/>
            <a:ext cx="3398808" cy="475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Line chart of monthly new </a:t>
            </a:r>
            <a:r>
              <a:rPr lang="en-US" sz="1000">
                <a:solidFill>
                  <a:schemeClr val="tx2"/>
                </a:solidFill>
                <a:latin typeface="+mj-lt"/>
              </a:rPr>
              <a:t>trials started 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0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Near-Term Customer Pipeline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74B2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4B2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7351F49-5F6A-EBAF-1EF0-E7E16432FEB1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built up a strong near-term pipeline of blue-chip customers and new opportunities that should drive incremental growth into 2025</a:t>
            </a:r>
          </a:p>
        </p:txBody>
      </p:sp>
      <p:sp>
        <p:nvSpPr>
          <p:cNvPr id="11" name="Line Callout 1 (No Border) 14">
            <a:extLst>
              <a:ext uri="{FF2B5EF4-FFF2-40B4-BE49-F238E27FC236}">
                <a16:creationId xmlns:a16="http://schemas.microsoft.com/office/drawing/2014/main" id="{50424DC3-6AB4-4D9F-49E2-EC616B41E4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4461" y="3357715"/>
            <a:ext cx="8875075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Near-Term Customer Pipeline 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FDD93D9-D48D-BE2B-F620-E38A84C0BA4D}"/>
              </a:ext>
            </a:extLst>
          </p:cNvPr>
          <p:cNvSpPr txBox="1"/>
          <p:nvPr/>
        </p:nvSpPr>
        <p:spPr>
          <a:xfrm>
            <a:off x="187986" y="1741749"/>
            <a:ext cx="8821550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56958-93AF-98A8-536A-B274B048B531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17F51-81E4-6AAD-3CE1-BC2FF78E18F3}"/>
              </a:ext>
            </a:extLst>
          </p:cNvPr>
          <p:cNvSpPr/>
          <p:nvPr/>
        </p:nvSpPr>
        <p:spPr>
          <a:xfrm>
            <a:off x="877505" y="5264927"/>
            <a:ext cx="7388987" cy="5924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Blinded table of near-term customers to pursue </a:t>
            </a:r>
          </a:p>
        </p:txBody>
      </p:sp>
    </p:spTree>
    <p:extLst>
      <p:ext uri="{BB962C8B-B14F-4D97-AF65-F5344CB8AC3E}">
        <p14:creationId xmlns:p14="http://schemas.microsoft.com/office/powerpoint/2010/main" val="38609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9F03E4-3449-333D-B0DF-D8A178276BC3}"/>
              </a:ext>
            </a:extLst>
          </p:cNvPr>
          <p:cNvSpPr/>
          <p:nvPr/>
        </p:nvSpPr>
        <p:spPr>
          <a:xfrm>
            <a:off x="409754" y="1307714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4DEC58-B3B2-49C7-5272-6A23B60BA44F}"/>
              </a:ext>
            </a:extLst>
          </p:cNvPr>
          <p:cNvSpPr/>
          <p:nvPr/>
        </p:nvSpPr>
        <p:spPr>
          <a:xfrm>
            <a:off x="409754" y="3072082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B4FEE-7A26-A8F6-D494-4D1F98087FBC}"/>
              </a:ext>
            </a:extLst>
          </p:cNvPr>
          <p:cNvSpPr/>
          <p:nvPr/>
        </p:nvSpPr>
        <p:spPr>
          <a:xfrm>
            <a:off x="409754" y="4845005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Management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8F7FEE-C38B-E93B-A5F5-AE2A09E2CA3C}"/>
              </a:ext>
            </a:extLst>
          </p:cNvPr>
          <p:cNvSpPr/>
          <p:nvPr/>
        </p:nvSpPr>
        <p:spPr>
          <a:xfrm>
            <a:off x="1811547" y="1639298"/>
            <a:ext cx="1586736" cy="58047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</a:p>
          <a:p>
            <a:pPr algn="ctr"/>
            <a:r>
              <a:rPr lang="en-US" sz="1100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E1C1A-2415-CB0B-8AD9-E172C17A1564}"/>
              </a:ext>
            </a:extLst>
          </p:cNvPr>
          <p:cNvSpPr/>
          <p:nvPr/>
        </p:nvSpPr>
        <p:spPr>
          <a:xfrm>
            <a:off x="1763839" y="3403666"/>
            <a:ext cx="1682151" cy="58047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</a:p>
          <a:p>
            <a:pPr algn="ctr"/>
            <a:r>
              <a:rPr lang="en-US" sz="1100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F7C648-0AC3-ACAB-9DFB-8D076A4EC548}"/>
              </a:ext>
            </a:extLst>
          </p:cNvPr>
          <p:cNvCxnSpPr>
            <a:cxnSpLocks/>
          </p:cNvCxnSpPr>
          <p:nvPr/>
        </p:nvCxnSpPr>
        <p:spPr>
          <a:xfrm>
            <a:off x="409754" y="2813858"/>
            <a:ext cx="8260419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F11E3-0BA2-CE11-CB5B-73343D51F03C}"/>
              </a:ext>
            </a:extLst>
          </p:cNvPr>
          <p:cNvCxnSpPr>
            <a:cxnSpLocks/>
          </p:cNvCxnSpPr>
          <p:nvPr/>
        </p:nvCxnSpPr>
        <p:spPr>
          <a:xfrm>
            <a:off x="409754" y="4582504"/>
            <a:ext cx="8260419" cy="0"/>
          </a:xfrm>
          <a:prstGeom prst="line">
            <a:avLst/>
          </a:prstGeom>
          <a:ln>
            <a:solidFill>
              <a:srgbClr val="487F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D4E0F-DA12-00A5-9DF0-763DF6896D75}"/>
              </a:ext>
            </a:extLst>
          </p:cNvPr>
          <p:cNvSpPr/>
          <p:nvPr/>
        </p:nvSpPr>
        <p:spPr>
          <a:xfrm>
            <a:off x="1811547" y="5188713"/>
            <a:ext cx="1682151" cy="58047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</a:p>
          <a:p>
            <a:pPr algn="ctr"/>
            <a:r>
              <a:rPr lang="en-US" sz="1100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73873A4-947B-EC2C-B16F-640A14265C52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[Company’s] </a:t>
            </a:r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management team is highly experienced across the environmental services and remediation space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B9418A6-4F1B-CB69-42B4-E6972F4CBF8C}"/>
              </a:ext>
            </a:extLst>
          </p:cNvPr>
          <p:cNvSpPr txBox="1"/>
          <p:nvPr/>
        </p:nvSpPr>
        <p:spPr>
          <a:xfrm>
            <a:off x="3556434" y="1388067"/>
            <a:ext cx="5113739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23EF16EF-56AE-BC6D-9307-F70E5FE4F9A0}"/>
              </a:ext>
            </a:extLst>
          </p:cNvPr>
          <p:cNvSpPr txBox="1"/>
          <p:nvPr/>
        </p:nvSpPr>
        <p:spPr>
          <a:xfrm>
            <a:off x="3556434" y="3128018"/>
            <a:ext cx="5113739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4F966D06-11FC-596A-52F6-BF29D310E894}"/>
              </a:ext>
            </a:extLst>
          </p:cNvPr>
          <p:cNvSpPr txBox="1"/>
          <p:nvPr/>
        </p:nvSpPr>
        <p:spPr>
          <a:xfrm>
            <a:off x="3556434" y="5022604"/>
            <a:ext cx="5113739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49DD1-5DCA-3B71-AC6E-045C9AFEBEE6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7133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9215D22-A53A-68AC-2A9C-70CFDA235E4D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rot="10800000" flipV="1">
            <a:off x="5438094" y="2279593"/>
            <a:ext cx="549692" cy="4616"/>
          </a:xfrm>
          <a:prstGeom prst="bentConnector3">
            <a:avLst>
              <a:gd name="adj1" fmla="val -39451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531BCC4-D051-9D21-BE5F-42F445A3EAF4}"/>
              </a:ext>
            </a:extLst>
          </p:cNvPr>
          <p:cNvCxnSpPr>
            <a:cxnSpLocks/>
            <a:stCxn id="9" idx="1"/>
            <a:endCxn id="18" idx="3"/>
          </p:cNvCxnSpPr>
          <p:nvPr/>
        </p:nvCxnSpPr>
        <p:spPr>
          <a:xfrm rot="10800000">
            <a:off x="2765631" y="3440100"/>
            <a:ext cx="927576" cy="12700"/>
          </a:xfrm>
          <a:prstGeom prst="bentConnector3">
            <a:avLst>
              <a:gd name="adj1" fmla="val -1789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68A185E-787F-A21F-8116-205F0A550ED3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rot="10800000">
            <a:off x="5438095" y="3440100"/>
            <a:ext cx="512507" cy="12700"/>
          </a:xfrm>
          <a:prstGeom prst="bentConnector3">
            <a:avLst>
              <a:gd name="adj1" fmla="val 140892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FFD80C5-0A31-3D99-C004-5B2378FF5E4F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4277943" y="2862154"/>
            <a:ext cx="575417" cy="12700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1F696F1-C73D-B7D3-6060-A0737DFF33DC}"/>
              </a:ext>
            </a:extLst>
          </p:cNvPr>
          <p:cNvCxnSpPr>
            <a:cxnSpLocks/>
            <a:stCxn id="15" idx="2"/>
            <a:endCxn id="46" idx="0"/>
          </p:cNvCxnSpPr>
          <p:nvPr/>
        </p:nvCxnSpPr>
        <p:spPr>
          <a:xfrm rot="5400000">
            <a:off x="7980322" y="4916672"/>
            <a:ext cx="285971" cy="20039"/>
          </a:xfrm>
          <a:prstGeom prst="bentConnector3">
            <a:avLst>
              <a:gd name="adj1" fmla="val 140496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D29456E-F716-84E1-4CB7-31EA33B3C08D}"/>
              </a:ext>
            </a:extLst>
          </p:cNvPr>
          <p:cNvCxnSpPr>
            <a:cxnSpLocks/>
            <a:stCxn id="11" idx="2"/>
            <a:endCxn id="32" idx="0"/>
          </p:cNvCxnSpPr>
          <p:nvPr/>
        </p:nvCxnSpPr>
        <p:spPr>
          <a:xfrm rot="5400000">
            <a:off x="867690" y="4926691"/>
            <a:ext cx="285971" cy="1"/>
          </a:xfrm>
          <a:prstGeom prst="bentConnector3">
            <a:avLst>
              <a:gd name="adj1" fmla="val 131447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Organizational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49734-E30C-F780-4DE5-5CD57B5A4849}"/>
              </a:ext>
            </a:extLst>
          </p:cNvPr>
          <p:cNvSpPr/>
          <p:nvPr/>
        </p:nvSpPr>
        <p:spPr>
          <a:xfrm>
            <a:off x="5987786" y="1989356"/>
            <a:ext cx="1744887" cy="580474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Johnson*</a:t>
            </a:r>
          </a:p>
          <a:p>
            <a:pPr algn="ctr"/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Chairman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8348C-333F-65CD-59C4-48A17A6FC0D3}"/>
              </a:ext>
            </a:extLst>
          </p:cNvPr>
          <p:cNvSpPr/>
          <p:nvPr/>
        </p:nvSpPr>
        <p:spPr>
          <a:xfrm>
            <a:off x="3693207" y="1993972"/>
            <a:ext cx="1744887" cy="580474"/>
          </a:xfrm>
          <a:prstGeom prst="rect">
            <a:avLst/>
          </a:prstGeom>
          <a:solidFill>
            <a:srgbClr val="487FFE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</a:p>
          <a:p>
            <a:pPr algn="ctr"/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4F6975-79D2-0DF2-9906-9449D8353183}"/>
              </a:ext>
            </a:extLst>
          </p:cNvPr>
          <p:cNvSpPr/>
          <p:nvPr/>
        </p:nvSpPr>
        <p:spPr>
          <a:xfrm>
            <a:off x="3693207" y="3149863"/>
            <a:ext cx="1744887" cy="58047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5C761-3335-93B8-3B47-39E7DF761D5B}"/>
              </a:ext>
            </a:extLst>
          </p:cNvPr>
          <p:cNvSpPr/>
          <p:nvPr/>
        </p:nvSpPr>
        <p:spPr>
          <a:xfrm>
            <a:off x="5950601" y="3149863"/>
            <a:ext cx="1744887" cy="58047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B7DBC-33F2-A9B3-7F96-D799336F74B4}"/>
              </a:ext>
            </a:extLst>
          </p:cNvPr>
          <p:cNvSpPr/>
          <p:nvPr/>
        </p:nvSpPr>
        <p:spPr>
          <a:xfrm>
            <a:off x="221942" y="4203232"/>
            <a:ext cx="1577465" cy="580474"/>
          </a:xfrm>
          <a:prstGeom prst="rect">
            <a:avLst/>
          </a:prstGeom>
          <a:solidFill>
            <a:srgbClr val="C1D4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Engineer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0D4A9-5FB1-3498-A7B9-ED2603379664}"/>
              </a:ext>
            </a:extLst>
          </p:cNvPr>
          <p:cNvSpPr/>
          <p:nvPr/>
        </p:nvSpPr>
        <p:spPr>
          <a:xfrm>
            <a:off x="2002605" y="4203232"/>
            <a:ext cx="1577465" cy="580474"/>
          </a:xfrm>
          <a:prstGeom prst="rect">
            <a:avLst/>
          </a:prstGeom>
          <a:solidFill>
            <a:srgbClr val="C1D4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Manager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47F42-D34D-9BEE-61EA-4CC8C97C3117}"/>
              </a:ext>
            </a:extLst>
          </p:cNvPr>
          <p:cNvSpPr/>
          <p:nvPr/>
        </p:nvSpPr>
        <p:spPr>
          <a:xfrm>
            <a:off x="3783268" y="4203232"/>
            <a:ext cx="1577465" cy="580474"/>
          </a:xfrm>
          <a:prstGeom prst="rect">
            <a:avLst/>
          </a:prstGeom>
          <a:solidFill>
            <a:srgbClr val="C1D4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VP of HR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23158-856A-15BC-C1AB-CE9521832409}"/>
              </a:ext>
            </a:extLst>
          </p:cNvPr>
          <p:cNvSpPr/>
          <p:nvPr/>
        </p:nvSpPr>
        <p:spPr>
          <a:xfrm>
            <a:off x="5563931" y="4203232"/>
            <a:ext cx="1577465" cy="580474"/>
          </a:xfrm>
          <a:prstGeom prst="rect">
            <a:avLst/>
          </a:prstGeom>
          <a:solidFill>
            <a:srgbClr val="C1D4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05DD2D-DEA1-D77A-2452-0312589117F3}"/>
              </a:ext>
            </a:extLst>
          </p:cNvPr>
          <p:cNvSpPr/>
          <p:nvPr/>
        </p:nvSpPr>
        <p:spPr>
          <a:xfrm>
            <a:off x="7344593" y="4203232"/>
            <a:ext cx="1577465" cy="580474"/>
          </a:xfrm>
          <a:prstGeom prst="rect">
            <a:avLst/>
          </a:prstGeom>
          <a:solidFill>
            <a:srgbClr val="C1D4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Controller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336A117-9CBB-A3C1-F243-6588FEFBAD70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5400000">
            <a:off x="1215485" y="3525528"/>
            <a:ext cx="472895" cy="882513"/>
          </a:xfrm>
          <a:prstGeom prst="bentConnector3">
            <a:avLst/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39851AB-5797-3A9F-4044-3818587A0A7E}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 rot="16200000" flipH="1">
            <a:off x="2105816" y="3517709"/>
            <a:ext cx="472895" cy="898150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91F5F23-8B0F-4BF7-0065-42830E888D96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4332379" y="3963609"/>
            <a:ext cx="472895" cy="6350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7F39C45-0971-EED9-F241-6B43A0DDDC69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16200000" flipH="1">
            <a:off x="5222710" y="3073277"/>
            <a:ext cx="472895" cy="1787013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15861CF-89D2-9C01-7B32-706D2890A73B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rot="16200000" flipH="1">
            <a:off x="7241738" y="3311643"/>
            <a:ext cx="472895" cy="1310281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423BBA3-34A2-010E-829A-E2321108B89E}"/>
              </a:ext>
            </a:extLst>
          </p:cNvPr>
          <p:cNvSpPr txBox="1">
            <a:spLocks/>
          </p:cNvSpPr>
          <p:nvPr/>
        </p:nvSpPr>
        <p:spPr>
          <a:xfrm>
            <a:off x="246539" y="6130914"/>
            <a:ext cx="4761797" cy="153888"/>
          </a:xfrm>
          <a:prstGeom prst="rect">
            <a:avLst/>
          </a:prstGeom>
        </p:spPr>
        <p:txBody>
          <a:bodyPr wrap="square" lIns="27432" tIns="0" rIns="0" bIns="0">
            <a:spAutoFit/>
          </a:bodyPr>
          <a:lstStyle>
            <a:lvl1pPr marL="228600" indent="-228600" algn="l" rtl="0" fontAlgn="base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Sabon LT Std" pitchFamily="18" charset="0"/>
                <a:ea typeface="+mn-ea"/>
                <a:cs typeface="Swis721 Blk BT" pitchFamily="34" charset="0"/>
              </a:defRPr>
            </a:lvl1pPr>
            <a:lvl2pPr marL="400050" indent="-171450" algn="l" rtl="0" fontAlgn="base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Sabon LT Std" pitchFamily="18" charset="0"/>
                <a:ea typeface="+mn-ea"/>
                <a:cs typeface="Swis721 Blk BT" pitchFamily="34" charset="0"/>
              </a:defRPr>
            </a:lvl2pPr>
            <a:lvl3pPr marL="571500" indent="-171450" algn="l" rtl="0" fontAlgn="base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Sabon LT Std" pitchFamily="18" charset="0"/>
                <a:ea typeface="+mn-ea"/>
                <a:cs typeface="Swis721 Blk BT" pitchFamily="34" charset="0"/>
              </a:defRPr>
            </a:lvl3pPr>
            <a:lvl4pPr marL="742950" indent="-171450" algn="l" rtl="0" fontAlgn="base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Sabon LT Std" pitchFamily="18" charset="0"/>
                <a:ea typeface="+mn-ea"/>
                <a:cs typeface="Swis721 Blk BT" pitchFamily="34" charset="0"/>
              </a:defRPr>
            </a:lvl4pPr>
            <a:lvl5pPr marL="914400" indent="-171450" algn="l" rtl="0" fontAlgn="base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tx1"/>
                </a:solidFill>
                <a:latin typeface="Sabon LT Std" pitchFamily="18" charset="0"/>
                <a:ea typeface="+mn-ea"/>
                <a:cs typeface="Swis721 Blk B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100000"/>
              <a:buNone/>
              <a:tabLst/>
              <a:defRPr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Denotes management members who will not be transitioning with the Company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E1BEB-8E1E-FF2F-D032-562451D45CE5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6535D-36C8-DAEF-ADA9-B9D649ACEF44}"/>
              </a:ext>
            </a:extLst>
          </p:cNvPr>
          <p:cNvSpPr/>
          <p:nvPr/>
        </p:nvSpPr>
        <p:spPr>
          <a:xfrm>
            <a:off x="1020744" y="3149863"/>
            <a:ext cx="1744887" cy="58047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EE1A4-B866-F6F4-24DC-DB0DDE5CC930}"/>
              </a:ext>
            </a:extLst>
          </p:cNvPr>
          <p:cNvSpPr/>
          <p:nvPr/>
        </p:nvSpPr>
        <p:spPr>
          <a:xfrm>
            <a:off x="221941" y="5069677"/>
            <a:ext cx="1577465" cy="580474"/>
          </a:xfrm>
          <a:prstGeom prst="rect">
            <a:avLst/>
          </a:prstGeom>
          <a:solidFill>
            <a:srgbClr val="E5ED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Developer (5)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74F6772-9012-E13D-1779-4156F7D7B464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rot="5400000">
            <a:off x="2941712" y="1525923"/>
            <a:ext cx="575417" cy="2672463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E5D93050-5E7B-F806-7F05-08EFF41F165A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5406640" y="1733457"/>
            <a:ext cx="575417" cy="2257394"/>
          </a:xfrm>
          <a:prstGeom prst="bentConnector3">
            <a:avLst>
              <a:gd name="adj1" fmla="val 50000"/>
            </a:avLst>
          </a:prstGeom>
          <a:ln>
            <a:solidFill>
              <a:srgbClr val="487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5BE3665-319F-5421-501C-3AFD4F595402}"/>
              </a:ext>
            </a:extLst>
          </p:cNvPr>
          <p:cNvSpPr/>
          <p:nvPr/>
        </p:nvSpPr>
        <p:spPr>
          <a:xfrm>
            <a:off x="7324554" y="5069677"/>
            <a:ext cx="1577465" cy="580474"/>
          </a:xfrm>
          <a:prstGeom prst="rect">
            <a:avLst/>
          </a:prstGeom>
          <a:solidFill>
            <a:srgbClr val="E5ED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Johnson</a:t>
            </a:r>
            <a:endParaRPr lang="en-US" sz="1300" b="1" dirty="0">
              <a:solidFill>
                <a:schemeClr val="tx1">
                  <a:lumMod val="90000"/>
                  <a:lumOff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Accountant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E0E5CE6-D67B-D857-2B2C-60B463A95F02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developed a highly motivated and experienced management team who is capable in accelerating the Company’s growth over the next five years </a:t>
            </a:r>
          </a:p>
        </p:txBody>
      </p:sp>
    </p:spTree>
    <p:extLst>
      <p:ext uri="{BB962C8B-B14F-4D97-AF65-F5344CB8AC3E}">
        <p14:creationId xmlns:p14="http://schemas.microsoft.com/office/powerpoint/2010/main" val="41318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Financial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E9E1DAE-F4B7-8DF2-C825-675D4791FE97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  <a:endParaRPr lang="en-US" sz="1250" b="1" i="1" dirty="0">
              <a:solidFill>
                <a:srgbClr val="487FF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0FFA8-E759-7CD5-2C57-D23C68C5A54F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12572-C78B-75B4-B10A-AC93077FD04C}"/>
              </a:ext>
            </a:extLst>
          </p:cNvPr>
          <p:cNvSpPr/>
          <p:nvPr/>
        </p:nvSpPr>
        <p:spPr>
          <a:xfrm>
            <a:off x="2304126" y="3295291"/>
            <a:ext cx="4535749" cy="1786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Historical P&amp;L table showing revenue, gross profit, EBITDA and EBITDA adjustments as well as customer growth and ARR growth</a:t>
            </a:r>
          </a:p>
        </p:txBody>
      </p:sp>
    </p:spTree>
    <p:extLst>
      <p:ext uri="{BB962C8B-B14F-4D97-AF65-F5344CB8AC3E}">
        <p14:creationId xmlns:p14="http://schemas.microsoft.com/office/powerpoint/2010/main" val="36307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D5C22E4-58BD-443E-ACE5-E0C04CC3C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233400"/>
              </p:ext>
            </p:extLst>
          </p:nvPr>
        </p:nvGraphicFramePr>
        <p:xfrm>
          <a:off x="1732547" y="4195844"/>
          <a:ext cx="7278624" cy="212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81E9A46-C73D-45F0-B5E4-713A4F8B7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39911"/>
              </p:ext>
            </p:extLst>
          </p:nvPr>
        </p:nvGraphicFramePr>
        <p:xfrm>
          <a:off x="1732547" y="1447495"/>
          <a:ext cx="7278624" cy="212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Ramp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E410A45-3CC4-BFED-2BA2-DEE505414A1A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continues to rapidly grow generating record quarterly ARR and gross profit and the end of 2023 while maintaining steady gross profit margins in early 2024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FBAB2A-D762-E107-BD1E-E2001D9C680D}"/>
              </a:ext>
            </a:extLst>
          </p:cNvPr>
          <p:cNvSpPr/>
          <p:nvPr/>
        </p:nvSpPr>
        <p:spPr>
          <a:xfrm>
            <a:off x="123654" y="1353595"/>
            <a:ext cx="1529105" cy="2123051"/>
          </a:xfrm>
          <a:prstGeom prst="roundRect">
            <a:avLst/>
          </a:prstGeom>
          <a:solidFill>
            <a:srgbClr val="487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Historical Quarterly ARR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3D91FB-03FE-2ECF-8D7F-71B7FBD599F9}"/>
              </a:ext>
            </a:extLst>
          </p:cNvPr>
          <p:cNvSpPr/>
          <p:nvPr/>
        </p:nvSpPr>
        <p:spPr>
          <a:xfrm>
            <a:off x="125771" y="4047442"/>
            <a:ext cx="1529105" cy="2123051"/>
          </a:xfrm>
          <a:prstGeom prst="roundRect">
            <a:avLst/>
          </a:prstGeom>
          <a:solidFill>
            <a:srgbClr val="487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Historical Quarterly</a:t>
            </a:r>
          </a:p>
          <a:p>
            <a:pPr algn="ctr"/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Gross Profit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06CEAD9-25F1-1BA4-6F70-CAC45268523A}"/>
              </a:ext>
            </a:extLst>
          </p:cNvPr>
          <p:cNvSpPr txBox="1"/>
          <p:nvPr/>
        </p:nvSpPr>
        <p:spPr>
          <a:xfrm>
            <a:off x="1732547" y="1401721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895AC2D-90D2-6DA4-316E-AC72209E6FF2}"/>
              </a:ext>
            </a:extLst>
          </p:cNvPr>
          <p:cNvSpPr txBox="1"/>
          <p:nvPr/>
        </p:nvSpPr>
        <p:spPr>
          <a:xfrm>
            <a:off x="1732547" y="4202647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6D7E3B-AEE9-9117-607E-E1DBF9902F85}"/>
              </a:ext>
            </a:extLst>
          </p:cNvPr>
          <p:cNvCxnSpPr>
            <a:cxnSpLocks/>
          </p:cNvCxnSpPr>
          <p:nvPr/>
        </p:nvCxnSpPr>
        <p:spPr>
          <a:xfrm flipV="1">
            <a:off x="2090596" y="1371351"/>
            <a:ext cx="6579577" cy="949155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B2F02B-A9FC-B46E-7067-23CC16D3533F}"/>
              </a:ext>
            </a:extLst>
          </p:cNvPr>
          <p:cNvCxnSpPr>
            <a:cxnSpLocks/>
          </p:cNvCxnSpPr>
          <p:nvPr/>
        </p:nvCxnSpPr>
        <p:spPr>
          <a:xfrm flipV="1">
            <a:off x="2096792" y="4141662"/>
            <a:ext cx="6567183" cy="573631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F1CD42-BD30-B3DF-E10F-356893FD0381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1374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31F51CF-D93F-4D5B-B33F-AC133EE2F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55573"/>
              </p:ext>
            </p:extLst>
          </p:nvPr>
        </p:nvGraphicFramePr>
        <p:xfrm>
          <a:off x="4657547" y="4531923"/>
          <a:ext cx="4169664" cy="1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0AA2BA4-5BE6-4233-BF84-EF7B22011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165433"/>
              </p:ext>
            </p:extLst>
          </p:nvPr>
        </p:nvGraphicFramePr>
        <p:xfrm>
          <a:off x="170581" y="4531923"/>
          <a:ext cx="4169664" cy="1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A9FD1B4-76F8-42DE-B7DA-976B8EBA4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70650"/>
              </p:ext>
            </p:extLst>
          </p:nvPr>
        </p:nvGraphicFramePr>
        <p:xfrm>
          <a:off x="4657547" y="1907111"/>
          <a:ext cx="4169664" cy="1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9B09FC-E4B1-478F-9277-9CB7048B6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401086"/>
              </p:ext>
            </p:extLst>
          </p:nvPr>
        </p:nvGraphicFramePr>
        <p:xfrm>
          <a:off x="185103" y="1907111"/>
          <a:ext cx="4169664" cy="190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by Service Offering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E9E1DAE-F4B7-8DF2-C825-675D4791FE97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steadily grown each of its core service offerings since 2020</a:t>
            </a:r>
          </a:p>
        </p:txBody>
      </p:sp>
      <p:sp>
        <p:nvSpPr>
          <p:cNvPr id="7" name="Line Callout 1 (No Border) 14">
            <a:extLst>
              <a:ext uri="{FF2B5EF4-FFF2-40B4-BE49-F238E27FC236}">
                <a16:creationId xmlns:a16="http://schemas.microsoft.com/office/drawing/2014/main" id="{1FAF4D40-47D2-5658-FDE9-EB78A0625E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3995167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4 Revenue</a:t>
            </a:r>
          </a:p>
        </p:txBody>
      </p:sp>
      <p:sp>
        <p:nvSpPr>
          <p:cNvPr id="8" name="Line Callout 1 (No Border) 14">
            <a:extLst>
              <a:ext uri="{FF2B5EF4-FFF2-40B4-BE49-F238E27FC236}">
                <a16:creationId xmlns:a16="http://schemas.microsoft.com/office/drawing/2014/main" id="{B58420AA-5334-9F47-07EE-BBF047A876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3995167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3 Revenue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D966E25-8AAE-C249-ED67-33E9A91ADFA2}"/>
              </a:ext>
            </a:extLst>
          </p:cNvPr>
          <p:cNvSpPr txBox="1"/>
          <p:nvPr/>
        </p:nvSpPr>
        <p:spPr>
          <a:xfrm>
            <a:off x="170581" y="4276931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sp>
        <p:nvSpPr>
          <p:cNvPr id="10" name="Line Callout 1 (No Border) 14">
            <a:extLst>
              <a:ext uri="{FF2B5EF4-FFF2-40B4-BE49-F238E27FC236}">
                <a16:creationId xmlns:a16="http://schemas.microsoft.com/office/drawing/2014/main" id="{5B8CBFE2-303E-A11E-01AC-1EBE3A892F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0429" y="1201803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2 Revenue</a:t>
            </a:r>
          </a:p>
        </p:txBody>
      </p:sp>
      <p:sp>
        <p:nvSpPr>
          <p:cNvPr id="11" name="Line Callout 1 (No Border) 14">
            <a:extLst>
              <a:ext uri="{FF2B5EF4-FFF2-40B4-BE49-F238E27FC236}">
                <a16:creationId xmlns:a16="http://schemas.microsoft.com/office/drawing/2014/main" id="{1CCCC517-6010-F3A5-5C18-28FBAFEB84C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7986" y="1201803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1 Revenue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EEDB9EA-DDE0-648F-7C9A-D5296182FC48}"/>
              </a:ext>
            </a:extLst>
          </p:cNvPr>
          <p:cNvSpPr txBox="1"/>
          <p:nvPr/>
        </p:nvSpPr>
        <p:spPr>
          <a:xfrm>
            <a:off x="4660429" y="4276931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406178A-73E4-F968-B813-9CDC5746D938}"/>
              </a:ext>
            </a:extLst>
          </p:cNvPr>
          <p:cNvSpPr txBox="1"/>
          <p:nvPr/>
        </p:nvSpPr>
        <p:spPr>
          <a:xfrm>
            <a:off x="170581" y="1483567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754457B-1CA4-7EB4-6049-2FB45EC4240E}"/>
              </a:ext>
            </a:extLst>
          </p:cNvPr>
          <p:cNvSpPr txBox="1"/>
          <p:nvPr/>
        </p:nvSpPr>
        <p:spPr>
          <a:xfrm>
            <a:off x="4660429" y="1483567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($ 000’s)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3ADEF0-1006-EB50-6B63-A54C87DCC64B}"/>
              </a:ext>
            </a:extLst>
          </p:cNvPr>
          <p:cNvCxnSpPr/>
          <p:nvPr/>
        </p:nvCxnSpPr>
        <p:spPr>
          <a:xfrm flipV="1">
            <a:off x="767751" y="1635532"/>
            <a:ext cx="2956353" cy="771239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7419AF-995C-A758-383B-D5FB8245D4D4}"/>
              </a:ext>
            </a:extLst>
          </p:cNvPr>
          <p:cNvCxnSpPr>
            <a:cxnSpLocks/>
          </p:cNvCxnSpPr>
          <p:nvPr/>
        </p:nvCxnSpPr>
        <p:spPr>
          <a:xfrm flipV="1">
            <a:off x="767750" y="4531923"/>
            <a:ext cx="2956354" cy="476414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1EDDD-9197-D1E4-5F07-8390980C5A3A}"/>
              </a:ext>
            </a:extLst>
          </p:cNvPr>
          <p:cNvCxnSpPr>
            <a:cxnSpLocks/>
          </p:cNvCxnSpPr>
          <p:nvPr/>
        </p:nvCxnSpPr>
        <p:spPr>
          <a:xfrm flipV="1">
            <a:off x="5264202" y="4428896"/>
            <a:ext cx="2965398" cy="780839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A78D9C-086F-F1F2-098E-0FA6B5F575CA}"/>
              </a:ext>
            </a:extLst>
          </p:cNvPr>
          <p:cNvCxnSpPr>
            <a:cxnSpLocks/>
          </p:cNvCxnSpPr>
          <p:nvPr/>
        </p:nvCxnSpPr>
        <p:spPr>
          <a:xfrm flipV="1">
            <a:off x="5259680" y="1684341"/>
            <a:ext cx="2965398" cy="780839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4">
            <a:extLst>
              <a:ext uri="{FF2B5EF4-FFF2-40B4-BE49-F238E27FC236}">
                <a16:creationId xmlns:a16="http://schemas.microsoft.com/office/drawing/2014/main" id="{A23F1BB1-117F-BE4F-3147-1CC9F18F57E6}"/>
              </a:ext>
            </a:extLst>
          </p:cNvPr>
          <p:cNvSpPr txBox="1"/>
          <p:nvPr/>
        </p:nvSpPr>
        <p:spPr>
          <a:xfrm rot="20713839">
            <a:off x="1338106" y="1868559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+32% CAGR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DFAF3F1F-2F80-2A93-6AF3-66CBD5C4650E}"/>
              </a:ext>
            </a:extLst>
          </p:cNvPr>
          <p:cNvSpPr txBox="1"/>
          <p:nvPr/>
        </p:nvSpPr>
        <p:spPr>
          <a:xfrm rot="20713839">
            <a:off x="5813460" y="1917075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+38% CAGR</a:t>
            </a: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A90C396B-9798-95A6-6F5F-C9EE065C0273}"/>
              </a:ext>
            </a:extLst>
          </p:cNvPr>
          <p:cNvSpPr txBox="1"/>
          <p:nvPr/>
        </p:nvSpPr>
        <p:spPr>
          <a:xfrm rot="21047909">
            <a:off x="1364714" y="4602114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+31% CAGR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28111A97-99C4-BE39-8271-29650A59F071}"/>
              </a:ext>
            </a:extLst>
          </p:cNvPr>
          <p:cNvSpPr txBox="1"/>
          <p:nvPr/>
        </p:nvSpPr>
        <p:spPr>
          <a:xfrm rot="20659208">
            <a:off x="5751485" y="4671124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+23% CAGR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C002B-F91E-E914-7E8F-20F04E96A216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4686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E410A45-3CC4-BFED-2BA2-DEE505414A1A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developed a healthy balance sheet in recent years with growing equity value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45CAB-8576-9E61-B048-3482FF347129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5373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F959C-F6CF-95BC-D3F1-09E99031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D38B86-05E3-0F21-B9C4-D96D54A6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0D65-66D5-0E83-5A8C-6345620B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F19D8E-8CBF-18AE-2719-D61AAE41BC5A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has displayed strong historical organic growth and management has positioned the business well to accelerate growth over the next five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3AF86-7C39-B15A-AED3-C5C6AD017EB0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6" name="Right Arrow 27">
            <a:extLst>
              <a:ext uri="{FF2B5EF4-FFF2-40B4-BE49-F238E27FC236}">
                <a16:creationId xmlns:a16="http://schemas.microsoft.com/office/drawing/2014/main" id="{40C2D0DD-0546-328A-5358-54B9CD22CDF2}"/>
              </a:ext>
            </a:extLst>
          </p:cNvPr>
          <p:cNvSpPr/>
          <p:nvPr/>
        </p:nvSpPr>
        <p:spPr>
          <a:xfrm>
            <a:off x="5585389" y="1625750"/>
            <a:ext cx="3337560" cy="912439"/>
          </a:xfrm>
          <a:prstGeom prst="rightArrow">
            <a:avLst/>
          </a:prstGeom>
          <a:solidFill>
            <a:srgbClr val="065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Enhanced Software Capabilities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C5200-0887-3CDE-B3F8-2DA407E1BCE9}"/>
              </a:ext>
            </a:extLst>
          </p:cNvPr>
          <p:cNvSpPr/>
          <p:nvPr/>
        </p:nvSpPr>
        <p:spPr>
          <a:xfrm>
            <a:off x="3844708" y="2163188"/>
            <a:ext cx="2011680" cy="457200"/>
          </a:xfrm>
          <a:prstGeom prst="rect">
            <a:avLst/>
          </a:prstGeom>
          <a:solidFill>
            <a:srgbClr val="C1D4FF">
              <a:alpha val="9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Refined Go-To-Market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1B3CE-EFCF-490C-AEC2-E151A67395DA}"/>
              </a:ext>
            </a:extLst>
          </p:cNvPr>
          <p:cNvSpPr/>
          <p:nvPr/>
        </p:nvSpPr>
        <p:spPr>
          <a:xfrm>
            <a:off x="2294606" y="2467988"/>
            <a:ext cx="1828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Pursue M&amp;A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5818E-897E-3B81-A1E6-FBD125C5E8AE}"/>
              </a:ext>
            </a:extLst>
          </p:cNvPr>
          <p:cNvSpPr/>
          <p:nvPr/>
        </p:nvSpPr>
        <p:spPr>
          <a:xfrm>
            <a:off x="758466" y="2771146"/>
            <a:ext cx="1810694" cy="457200"/>
          </a:xfrm>
          <a:prstGeom prst="rect">
            <a:avLst/>
          </a:prstGeom>
          <a:solidFill>
            <a:schemeClr val="bg1">
              <a:lumMod val="6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Increased Marketing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Efforts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852880-9A8D-7333-1F6E-9C2F8A320014}"/>
              </a:ext>
            </a:extLst>
          </p:cNvPr>
          <p:cNvSpPr/>
          <p:nvPr/>
        </p:nvSpPr>
        <p:spPr>
          <a:xfrm>
            <a:off x="2290487" y="2467988"/>
            <a:ext cx="278673" cy="304800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2964517-660A-BFFA-045E-25B673C6E856}"/>
              </a:ext>
            </a:extLst>
          </p:cNvPr>
          <p:cNvSpPr/>
          <p:nvPr/>
        </p:nvSpPr>
        <p:spPr>
          <a:xfrm>
            <a:off x="3844733" y="2163188"/>
            <a:ext cx="278673" cy="304800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D35D2F1-3260-8606-1B13-54F3E4EF2714}"/>
              </a:ext>
            </a:extLst>
          </p:cNvPr>
          <p:cNvSpPr/>
          <p:nvPr/>
        </p:nvSpPr>
        <p:spPr>
          <a:xfrm>
            <a:off x="5580539" y="1858388"/>
            <a:ext cx="278673" cy="304800"/>
          </a:xfrm>
          <a:prstGeom prst="triangle">
            <a:avLst>
              <a:gd name="adj" fmla="val 0"/>
            </a:avLst>
          </a:prstGeom>
          <a:solidFill>
            <a:srgbClr val="8F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ct val="100000"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7C5406-1E48-6689-1ADF-2D33D789F1AE}"/>
              </a:ext>
            </a:extLst>
          </p:cNvPr>
          <p:cNvSpPr txBox="1"/>
          <p:nvPr/>
        </p:nvSpPr>
        <p:spPr>
          <a:xfrm>
            <a:off x="780013" y="3237184"/>
            <a:ext cx="1678759" cy="150810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[improved visibility and brand presence]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lang="en-US" sz="1100" dirty="0">
                <a:solidFill>
                  <a:schemeClr val="tx2"/>
                </a:solidFill>
              </a:rPr>
              <a:t>[Hone in on specific client types]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[Customer acquisition cost / more effective marketing]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A04D3-D7C0-D27C-B3A1-BB2AF0B3B85D}"/>
              </a:ext>
            </a:extLst>
          </p:cNvPr>
          <p:cNvSpPr txBox="1"/>
          <p:nvPr/>
        </p:nvSpPr>
        <p:spPr>
          <a:xfrm>
            <a:off x="2573772" y="2973645"/>
            <a:ext cx="1551366" cy="12875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[Accretive tuck-ins]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lang="en-US" sz="1100" dirty="0">
                <a:solidFill>
                  <a:schemeClr val="tx2"/>
                </a:solidFill>
              </a:rPr>
              <a:t>[Buy into new services]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[Acquire customers and create cross-sell]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8331B-91A5-C34B-3AF8-252563966403}"/>
              </a:ext>
            </a:extLst>
          </p:cNvPr>
          <p:cNvSpPr txBox="1"/>
          <p:nvPr/>
        </p:nvSpPr>
        <p:spPr>
          <a:xfrm>
            <a:off x="4117144" y="2681140"/>
            <a:ext cx="1810694" cy="105157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4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[Business development]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4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lang="en-US" sz="1100" dirty="0">
                <a:solidFill>
                  <a:schemeClr val="tx2"/>
                </a:solidFill>
              </a:rPr>
              <a:t>[Recurring contracts and pricing power]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4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lang="en-US" sz="1100" dirty="0">
                <a:solidFill>
                  <a:schemeClr val="tx2"/>
                </a:solidFill>
              </a:rPr>
              <a:t>[Bolstered ARR]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AD2CC-6D9C-4CFA-92A4-066805B87C61}"/>
              </a:ext>
            </a:extLst>
          </p:cNvPr>
          <p:cNvSpPr txBox="1"/>
          <p:nvPr/>
        </p:nvSpPr>
        <p:spPr>
          <a:xfrm>
            <a:off x="5986190" y="2447653"/>
            <a:ext cx="2354318" cy="150810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[Buildout of new tech-enabled capabilities]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lang="en-US" sz="1100" dirty="0">
                <a:solidFill>
                  <a:schemeClr val="tx2"/>
                </a:solidFill>
              </a:rPr>
              <a:t>[Cater to specific high-profile customers that require new features]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00"/>
              </a:spcAft>
              <a:buClr>
                <a:srgbClr val="487FFE"/>
              </a:buClr>
              <a:buSzPct val="75000"/>
              <a:buFont typeface="Wingdings"/>
              <a:buChar char="n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[Attractive ROI to build in-house vs. acquire]</a:t>
            </a:r>
          </a:p>
        </p:txBody>
      </p:sp>
    </p:spTree>
    <p:extLst>
      <p:ext uri="{BB962C8B-B14F-4D97-AF65-F5344CB8AC3E}">
        <p14:creationId xmlns:p14="http://schemas.microsoft.com/office/powerpoint/2010/main" val="6292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1DAC-7BAF-764B-32DB-F3D4B1EEB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A84B5-FBB8-9AF2-47EE-DF5FEA15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Returns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9BFB1-CA8C-6526-A02A-368EA2CA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8B5BEF8-435B-483E-A1E3-233CA644D448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represents an attractive opportunity to invest into a leading software provider with high-growth potential and strong downside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E4029-7FFA-3AAF-9C19-D653B15C92EE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B949B91-34C3-0467-E991-96C5CCB3DDD7}"/>
              </a:ext>
            </a:extLst>
          </p:cNvPr>
          <p:cNvSpPr txBox="1"/>
          <p:nvPr/>
        </p:nvSpPr>
        <p:spPr>
          <a:xfrm>
            <a:off x="187985" y="1767627"/>
            <a:ext cx="4166781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DD861-46B9-96EB-4485-2ACE7D7758B1}"/>
              </a:ext>
            </a:extLst>
          </p:cNvPr>
          <p:cNvSpPr/>
          <p:nvPr/>
        </p:nvSpPr>
        <p:spPr>
          <a:xfrm>
            <a:off x="5122490" y="1937711"/>
            <a:ext cx="3242660" cy="18205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Table showing base case, upside case, downside case returns</a:t>
            </a:r>
          </a:p>
        </p:txBody>
      </p:sp>
      <p:sp>
        <p:nvSpPr>
          <p:cNvPr id="8" name="Line Callout 1 (No Border) 14">
            <a:extLst>
              <a:ext uri="{FF2B5EF4-FFF2-40B4-BE49-F238E27FC236}">
                <a16:creationId xmlns:a16="http://schemas.microsoft.com/office/drawing/2014/main" id="{068E346B-0850-C34D-1779-017F4AA5A9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1426089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Summary</a:t>
            </a:r>
          </a:p>
        </p:txBody>
      </p:sp>
      <p:sp>
        <p:nvSpPr>
          <p:cNvPr id="9" name="Line Callout 1 (No Border) 14">
            <a:extLst>
              <a:ext uri="{FF2B5EF4-FFF2-40B4-BE49-F238E27FC236}">
                <a16:creationId xmlns:a16="http://schemas.microsoft.com/office/drawing/2014/main" id="{0B5CAF8C-DB32-27B0-516E-978B66941D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1426089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Commentary</a:t>
            </a:r>
          </a:p>
        </p:txBody>
      </p:sp>
    </p:spTree>
    <p:extLst>
      <p:ext uri="{BB962C8B-B14F-4D97-AF65-F5344CB8AC3E}">
        <p14:creationId xmlns:p14="http://schemas.microsoft.com/office/powerpoint/2010/main" val="1161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5CA-411B-0899-0B9E-980C73A0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D8E030-1842-7978-2347-4A4174DD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D4150-5935-6CAA-5933-7C1C8767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DEC26A60-0F05-42F8-D27F-C8C498578C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0429" y="3589728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Representative Customers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58B445F-07E4-0414-EC8A-7E627F46CEB4}"/>
              </a:ext>
            </a:extLst>
          </p:cNvPr>
          <p:cNvSpPr txBox="1"/>
          <p:nvPr/>
        </p:nvSpPr>
        <p:spPr>
          <a:xfrm>
            <a:off x="187986" y="1307138"/>
            <a:ext cx="8623771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en-US" sz="1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name</a:t>
            </a: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 (“Bruin”, or the “Company”) is a leading provider of comprehensive property management software services across the U.S. 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Company provides software services to over 15K properties including 32 of the top 100 largest property managers in the country 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[Product offering and differentiation] 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[Customer stickiness / loyalty / brand recognition] 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Bruin was founded in 2014 and is headquartered in Baltimore, MD 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[Sponsor] has signed a letter of intent (“LOI”) to acquire Bruin for an attractive purchase price of $55.0 million representing a 3.1x ARR purchase price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have 60 days of exclusivity and are raising $22 million of equity to close the transaction on December 31, 2024</a:t>
            </a:r>
          </a:p>
        </p:txBody>
      </p:sp>
      <p:sp>
        <p:nvSpPr>
          <p:cNvPr id="6" name="Line Callout 1 (No Border) 14">
            <a:extLst>
              <a:ext uri="{FF2B5EF4-FFF2-40B4-BE49-F238E27FC236}">
                <a16:creationId xmlns:a16="http://schemas.microsoft.com/office/drawing/2014/main" id="{EE7905AD-B825-F748-8065-B7E7496AA0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7986" y="3589728"/>
            <a:ext cx="4166782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Robust Financial Growth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24AE4C5-9F39-4EAE-3B44-E7669EA51C7F}"/>
              </a:ext>
            </a:extLst>
          </p:cNvPr>
          <p:cNvSpPr txBox="1"/>
          <p:nvPr/>
        </p:nvSpPr>
        <p:spPr>
          <a:xfrm>
            <a:off x="170581" y="3871492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millions)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3F7A5A4-4E60-1314-46FB-A304B1F99844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300758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en-US" sz="1250" b="1" i="1" dirty="0">
                <a:solidFill>
                  <a:srgbClr val="487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has signed an LOI to acquire a leading software provider in the property management services space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F03F27-54F3-EE1A-0287-FB269734551D}"/>
              </a:ext>
            </a:extLst>
          </p:cNvPr>
          <p:cNvCxnSpPr>
            <a:cxnSpLocks/>
          </p:cNvCxnSpPr>
          <p:nvPr/>
        </p:nvCxnSpPr>
        <p:spPr>
          <a:xfrm flipV="1">
            <a:off x="698740" y="4214976"/>
            <a:ext cx="2984739" cy="304758"/>
          </a:xfrm>
          <a:prstGeom prst="straightConnector1">
            <a:avLst/>
          </a:prstGeom>
          <a:ln>
            <a:solidFill>
              <a:srgbClr val="487F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">
            <a:extLst>
              <a:ext uri="{FF2B5EF4-FFF2-40B4-BE49-F238E27FC236}">
                <a16:creationId xmlns:a16="http://schemas.microsoft.com/office/drawing/2014/main" id="{ED9A48BB-63A5-E1D6-3D80-C9FF0E98445F}"/>
              </a:ext>
            </a:extLst>
          </p:cNvPr>
          <p:cNvSpPr txBox="1"/>
          <p:nvPr/>
        </p:nvSpPr>
        <p:spPr>
          <a:xfrm rot="21272979">
            <a:off x="1107983" y="4201462"/>
            <a:ext cx="16491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+31.0% CAGR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9D2F9C-F653-104F-715D-2CEBB6A9873D}"/>
              </a:ext>
            </a:extLst>
          </p:cNvPr>
          <p:cNvSpPr/>
          <p:nvPr/>
        </p:nvSpPr>
        <p:spPr>
          <a:xfrm>
            <a:off x="4789234" y="5693963"/>
            <a:ext cx="4022523" cy="525683"/>
          </a:xfrm>
          <a:prstGeom prst="rect">
            <a:avLst/>
          </a:prstGeom>
          <a:noFill/>
          <a:ln w="19050">
            <a:solidFill>
              <a:srgbClr val="487F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Bruin’s top 10 customers represent 33% of 2023A sales </a:t>
            </a:r>
            <a:b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29% of LTM Jun-24A 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E971AB-4A44-F66A-B88F-8CC490A8DFE5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6B00DF-830D-BE8D-8D81-A4C484825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455395"/>
              </p:ext>
            </p:extLst>
          </p:nvPr>
        </p:nvGraphicFramePr>
        <p:xfrm>
          <a:off x="240473" y="4214976"/>
          <a:ext cx="4114800" cy="23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02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B4B6-FEF5-D1CC-95A9-2CC666E7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951FB-702E-C19F-4E0E-27B1F924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1B7A8-A781-3502-FCDB-E6E1C263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A251E5C-160E-8AE5-8DF2-D2F87F01B085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93394-5105-96C0-952B-6F83F09F79E3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F9631-4F9B-A990-B9D7-23D22E6157F0}"/>
              </a:ext>
            </a:extLst>
          </p:cNvPr>
          <p:cNvSpPr/>
          <p:nvPr/>
        </p:nvSpPr>
        <p:spPr>
          <a:xfrm>
            <a:off x="221942" y="2082475"/>
            <a:ext cx="4137795" cy="3300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Financial Projections P&amp;L Table</a:t>
            </a:r>
          </a:p>
        </p:txBody>
      </p:sp>
      <p:sp>
        <p:nvSpPr>
          <p:cNvPr id="7" name="Line Callout 1 (No Border) 14">
            <a:extLst>
              <a:ext uri="{FF2B5EF4-FFF2-40B4-BE49-F238E27FC236}">
                <a16:creationId xmlns:a16="http://schemas.microsoft.com/office/drawing/2014/main" id="{486944E0-A604-58AC-FBEF-A1750E57A26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72663" y="1426089"/>
            <a:ext cx="3254547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Commentary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F7FE475-F07E-D900-2A64-D7D9ECABEB91}"/>
              </a:ext>
            </a:extLst>
          </p:cNvPr>
          <p:cNvSpPr txBox="1"/>
          <p:nvPr/>
        </p:nvSpPr>
        <p:spPr>
          <a:xfrm>
            <a:off x="5572663" y="1767627"/>
            <a:ext cx="3254547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7593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4A96-19D7-C21F-7D95-E1440FFE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4754B-A1F6-6DFF-D13D-8FB9BFDA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Upside Case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17152-A0CD-8A7C-3216-24EA538B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DEC1FF-6580-3E9C-1FA7-5CC44A8C047E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CDEA8-4599-87A4-1CDE-431329E1AE6F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A1E61-67BD-31BD-1C2C-D8A3C80B1F74}"/>
              </a:ext>
            </a:extLst>
          </p:cNvPr>
          <p:cNvSpPr/>
          <p:nvPr/>
        </p:nvSpPr>
        <p:spPr>
          <a:xfrm>
            <a:off x="221942" y="2082475"/>
            <a:ext cx="4137795" cy="3300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Financial Projections P&amp;L Table</a:t>
            </a:r>
          </a:p>
        </p:txBody>
      </p:sp>
      <p:sp>
        <p:nvSpPr>
          <p:cNvPr id="7" name="Line Callout 1 (No Border) 14">
            <a:extLst>
              <a:ext uri="{FF2B5EF4-FFF2-40B4-BE49-F238E27FC236}">
                <a16:creationId xmlns:a16="http://schemas.microsoft.com/office/drawing/2014/main" id="{8C9FA293-561F-CF88-2E71-DB7CBA5AD4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72663" y="1426089"/>
            <a:ext cx="3254547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Commentary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AB659F6-F9C5-992E-A864-F0C0B67A9371}"/>
              </a:ext>
            </a:extLst>
          </p:cNvPr>
          <p:cNvSpPr txBox="1"/>
          <p:nvPr/>
        </p:nvSpPr>
        <p:spPr>
          <a:xfrm>
            <a:off x="5572663" y="1767627"/>
            <a:ext cx="3254547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11033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0724-F7EF-249C-AA9B-2C3BCF0A8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415A75-F7A1-7206-24C7-004D753C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Case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22960-4D28-36FC-0E1D-B76A88BE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A233660-3568-3695-40F0-EB3E83EFD7CA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788C6-5C7D-7BC2-C9D8-8C6F8C962900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2BF4F-AE07-82F4-1089-CAB2210A7FDC}"/>
              </a:ext>
            </a:extLst>
          </p:cNvPr>
          <p:cNvSpPr/>
          <p:nvPr/>
        </p:nvSpPr>
        <p:spPr>
          <a:xfrm>
            <a:off x="221942" y="2082475"/>
            <a:ext cx="4137795" cy="3300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Financial Projections P&amp;L Table</a:t>
            </a:r>
          </a:p>
        </p:txBody>
      </p:sp>
      <p:sp>
        <p:nvSpPr>
          <p:cNvPr id="7" name="Line Callout 1 (No Border) 14">
            <a:extLst>
              <a:ext uri="{FF2B5EF4-FFF2-40B4-BE49-F238E27FC236}">
                <a16:creationId xmlns:a16="http://schemas.microsoft.com/office/drawing/2014/main" id="{B758198F-CFD7-6B34-4F06-F5406B3CD36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72663" y="1426089"/>
            <a:ext cx="3254547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Commentary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EF120AC-BF5A-6F36-620C-0EA5E219210A}"/>
              </a:ext>
            </a:extLst>
          </p:cNvPr>
          <p:cNvSpPr txBox="1"/>
          <p:nvPr/>
        </p:nvSpPr>
        <p:spPr>
          <a:xfrm>
            <a:off x="5572663" y="1767627"/>
            <a:ext cx="3254547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92405" marR="5080" indent="-179705" algn="just">
              <a:spcBef>
                <a:spcPts val="500"/>
              </a:spcBef>
              <a:spcAft>
                <a:spcPts val="5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35098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F598-0852-2214-1B95-39DB1840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B98B3-2FF5-5BAA-678F-09F19486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7935B-516A-9878-84D5-5AB326BA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FEB57B1-BFD5-48E5-26E4-B6B6DDB165BB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acquisition of [Company] is a material discount to the recent precedent transactions in the property management services software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6F6ED-A388-0A8E-C1E5-99AFBD5D3CF3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Industry Research.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BAADF8-6B33-45FF-FCFC-74CFBFB37B02}"/>
              </a:ext>
            </a:extLst>
          </p:cNvPr>
          <p:cNvSpPr/>
          <p:nvPr/>
        </p:nvSpPr>
        <p:spPr>
          <a:xfrm>
            <a:off x="255455" y="2087517"/>
            <a:ext cx="1642356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DA980-42BB-52AD-04AE-5057626DEDB6}"/>
              </a:ext>
            </a:extLst>
          </p:cNvPr>
          <p:cNvSpPr/>
          <p:nvPr/>
        </p:nvSpPr>
        <p:spPr>
          <a:xfrm>
            <a:off x="1991425" y="2087517"/>
            <a:ext cx="1642356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667DEE-8307-3904-B855-A671F70F9003}"/>
              </a:ext>
            </a:extLst>
          </p:cNvPr>
          <p:cNvSpPr/>
          <p:nvPr/>
        </p:nvSpPr>
        <p:spPr>
          <a:xfrm>
            <a:off x="3727395" y="1747893"/>
            <a:ext cx="1086145" cy="617732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</a:t>
            </a:r>
            <a:b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BC6F2-21E0-539C-4085-AC51F9D3BD10}"/>
              </a:ext>
            </a:extLst>
          </p:cNvPr>
          <p:cNvSpPr/>
          <p:nvPr/>
        </p:nvSpPr>
        <p:spPr>
          <a:xfrm>
            <a:off x="5910193" y="2087517"/>
            <a:ext cx="939185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EBITDA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4BA7D-7F18-9C43-7E9F-318A5AE05EFC}"/>
              </a:ext>
            </a:extLst>
          </p:cNvPr>
          <p:cNvCxnSpPr>
            <a:cxnSpLocks/>
          </p:cNvCxnSpPr>
          <p:nvPr/>
        </p:nvCxnSpPr>
        <p:spPr>
          <a:xfrm>
            <a:off x="255455" y="2766765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625596-B5B9-69F2-58F5-F9D9A8BEF194}"/>
              </a:ext>
            </a:extLst>
          </p:cNvPr>
          <p:cNvCxnSpPr>
            <a:cxnSpLocks/>
          </p:cNvCxnSpPr>
          <p:nvPr/>
        </p:nvCxnSpPr>
        <p:spPr>
          <a:xfrm>
            <a:off x="255455" y="3195017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44DE8-45FC-03A5-24E4-810BFD0955ED}"/>
              </a:ext>
            </a:extLst>
          </p:cNvPr>
          <p:cNvCxnSpPr>
            <a:cxnSpLocks/>
          </p:cNvCxnSpPr>
          <p:nvPr/>
        </p:nvCxnSpPr>
        <p:spPr>
          <a:xfrm>
            <a:off x="255455" y="3623269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6DF102-4B82-6A6B-676C-CAF07A8C8FB8}"/>
              </a:ext>
            </a:extLst>
          </p:cNvPr>
          <p:cNvCxnSpPr>
            <a:cxnSpLocks/>
          </p:cNvCxnSpPr>
          <p:nvPr/>
        </p:nvCxnSpPr>
        <p:spPr>
          <a:xfrm>
            <a:off x="255455" y="4051521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44835A-A399-C28B-9FE3-1EDCDD5B9100}"/>
              </a:ext>
            </a:extLst>
          </p:cNvPr>
          <p:cNvCxnSpPr>
            <a:cxnSpLocks/>
          </p:cNvCxnSpPr>
          <p:nvPr/>
        </p:nvCxnSpPr>
        <p:spPr>
          <a:xfrm>
            <a:off x="255455" y="4479773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F335A-3478-9F3E-1BA5-885137159296}"/>
              </a:ext>
            </a:extLst>
          </p:cNvPr>
          <p:cNvCxnSpPr>
            <a:cxnSpLocks/>
          </p:cNvCxnSpPr>
          <p:nvPr/>
        </p:nvCxnSpPr>
        <p:spPr>
          <a:xfrm>
            <a:off x="255455" y="4908025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9AC596-3F26-178F-4862-E0ED06B6E4C5}"/>
              </a:ext>
            </a:extLst>
          </p:cNvPr>
          <p:cNvCxnSpPr>
            <a:cxnSpLocks/>
          </p:cNvCxnSpPr>
          <p:nvPr/>
        </p:nvCxnSpPr>
        <p:spPr>
          <a:xfrm>
            <a:off x="255455" y="5336277"/>
            <a:ext cx="8577721" cy="0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">
            <a:extLst>
              <a:ext uri="{FF2B5EF4-FFF2-40B4-BE49-F238E27FC236}">
                <a16:creationId xmlns:a16="http://schemas.microsoft.com/office/drawing/2014/main" id="{A962B5BF-3094-7852-4D87-22F2A59EAFCD}"/>
              </a:ext>
            </a:extLst>
          </p:cNvPr>
          <p:cNvSpPr txBox="1"/>
          <p:nvPr/>
        </p:nvSpPr>
        <p:spPr>
          <a:xfrm>
            <a:off x="7943484" y="2482788"/>
            <a:ext cx="90757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13.5x</a:t>
            </a: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E8A88703-BFE7-7B6C-719E-586BCEBC0823}"/>
              </a:ext>
            </a:extLst>
          </p:cNvPr>
          <p:cNvSpPr txBox="1"/>
          <p:nvPr/>
        </p:nvSpPr>
        <p:spPr>
          <a:xfrm>
            <a:off x="3787455" y="2482788"/>
            <a:ext cx="96602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Oct-18</a:t>
            </a:r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A9DDA80E-F9CB-20FE-C496-B0BA5ECDB590}"/>
              </a:ext>
            </a:extLst>
          </p:cNvPr>
          <p:cNvSpPr txBox="1"/>
          <p:nvPr/>
        </p:nvSpPr>
        <p:spPr>
          <a:xfrm>
            <a:off x="5007841" y="2482788"/>
            <a:ext cx="71059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$8.5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BB5B86-6BEC-8D6B-471D-53044F3E924F}"/>
              </a:ext>
            </a:extLst>
          </p:cNvPr>
          <p:cNvSpPr/>
          <p:nvPr/>
        </p:nvSpPr>
        <p:spPr>
          <a:xfrm>
            <a:off x="4893548" y="2087517"/>
            <a:ext cx="939185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3359AF-70AB-FAF3-BE92-719AAA0D7AAC}"/>
              </a:ext>
            </a:extLst>
          </p:cNvPr>
          <p:cNvSpPr/>
          <p:nvPr/>
        </p:nvSpPr>
        <p:spPr>
          <a:xfrm>
            <a:off x="4893547" y="1747893"/>
            <a:ext cx="1955831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LTM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24E8EA-3231-7A0D-21A8-D8843ABFD1E7}"/>
              </a:ext>
            </a:extLst>
          </p:cNvPr>
          <p:cNvSpPr/>
          <p:nvPr/>
        </p:nvSpPr>
        <p:spPr>
          <a:xfrm>
            <a:off x="7943484" y="2096451"/>
            <a:ext cx="939185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EBITDA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3A6056C-97BA-600A-D6C8-7C5BA9A76EC4}"/>
              </a:ext>
            </a:extLst>
          </p:cNvPr>
          <p:cNvSpPr/>
          <p:nvPr/>
        </p:nvSpPr>
        <p:spPr>
          <a:xfrm>
            <a:off x="6926839" y="2096451"/>
            <a:ext cx="939185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92570E-30EA-A619-3912-544D376E9EBC}"/>
              </a:ext>
            </a:extLst>
          </p:cNvPr>
          <p:cNvSpPr/>
          <p:nvPr/>
        </p:nvSpPr>
        <p:spPr>
          <a:xfrm>
            <a:off x="6926838" y="1756827"/>
            <a:ext cx="1955831" cy="278108"/>
          </a:xfrm>
          <a:prstGeom prst="rect">
            <a:avLst/>
          </a:prstGeom>
          <a:solidFill>
            <a:srgbClr val="487FFE"/>
          </a:solidFill>
          <a:ln w="19050"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Valuation</a:t>
            </a: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832981B-DDA7-43D5-8A2C-D35F03915F94}"/>
              </a:ext>
            </a:extLst>
          </p:cNvPr>
          <p:cNvSpPr txBox="1"/>
          <p:nvPr/>
        </p:nvSpPr>
        <p:spPr>
          <a:xfrm>
            <a:off x="6024486" y="2482788"/>
            <a:ext cx="71059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$1.5</a:t>
            </a: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CFB5E6EF-5B7C-1714-18F7-6C4C2E206C5C}"/>
              </a:ext>
            </a:extLst>
          </p:cNvPr>
          <p:cNvSpPr txBox="1"/>
          <p:nvPr/>
        </p:nvSpPr>
        <p:spPr>
          <a:xfrm>
            <a:off x="6926839" y="2482788"/>
            <a:ext cx="93918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5.0x</a:t>
            </a:r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CA4F2A5B-638B-A3F9-9B98-AB530EA7C407}"/>
              </a:ext>
            </a:extLst>
          </p:cNvPr>
          <p:cNvSpPr txBox="1"/>
          <p:nvPr/>
        </p:nvSpPr>
        <p:spPr>
          <a:xfrm>
            <a:off x="97776" y="1834212"/>
            <a:ext cx="96602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47C82"/>
              </a:buClr>
              <a:buSzPct val="78571"/>
              <a:tabLst>
                <a:tab pos="193040" algn="l"/>
              </a:tabLs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($ millions)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FB0CCB-81F8-0FB4-0C68-7657FC88AEE1}"/>
              </a:ext>
            </a:extLst>
          </p:cNvPr>
          <p:cNvSpPr/>
          <p:nvPr/>
        </p:nvSpPr>
        <p:spPr>
          <a:xfrm>
            <a:off x="682432" y="2536748"/>
            <a:ext cx="788401" cy="2630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0C293BB-C4AC-AC48-9457-C1FE235ADBAF}"/>
              </a:ext>
            </a:extLst>
          </p:cNvPr>
          <p:cNvSpPr/>
          <p:nvPr/>
        </p:nvSpPr>
        <p:spPr>
          <a:xfrm>
            <a:off x="2477673" y="2534131"/>
            <a:ext cx="788401" cy="2630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945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B6DF-963F-505E-B525-A21A5DBB0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E51B2-554F-F66B-304B-C5C994FB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Exit Opportunities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3005-98F3-5D8A-FD1C-AB7996C5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576B9CB-3FEF-630C-A5AD-44A2214C910E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[Company] should generate significant interest from both strategic acquirors and financial sponsors at exit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E682F-426C-561D-1847-72CC228CD1E4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B499DF-4D4F-5E15-2A30-359992FE6B51}"/>
              </a:ext>
            </a:extLst>
          </p:cNvPr>
          <p:cNvGrpSpPr/>
          <p:nvPr/>
        </p:nvGrpSpPr>
        <p:grpSpPr>
          <a:xfrm>
            <a:off x="1412602" y="1750424"/>
            <a:ext cx="6318797" cy="1353319"/>
            <a:chOff x="1563951" y="1750424"/>
            <a:chExt cx="6318797" cy="1353319"/>
          </a:xfrm>
        </p:grpSpPr>
        <p:sp>
          <p:nvSpPr>
            <p:cNvPr id="13" name="Curved Down Arrow 28">
              <a:extLst>
                <a:ext uri="{FF2B5EF4-FFF2-40B4-BE49-F238E27FC236}">
                  <a16:creationId xmlns:a16="http://schemas.microsoft.com/office/drawing/2014/main" id="{9F8ECC28-502E-EEF7-08CB-B40302D32FD2}"/>
                </a:ext>
              </a:extLst>
            </p:cNvPr>
            <p:cNvSpPr/>
            <p:nvPr/>
          </p:nvSpPr>
          <p:spPr>
            <a:xfrm rot="605725">
              <a:off x="3974677" y="2170605"/>
              <a:ext cx="3908071" cy="933138"/>
            </a:xfrm>
            <a:prstGeom prst="curvedDownArrow">
              <a:avLst>
                <a:gd name="adj1" fmla="val 25000"/>
                <a:gd name="adj2" fmla="val 50000"/>
                <a:gd name="adj3" fmla="val 28481"/>
              </a:avLst>
            </a:prstGeom>
            <a:solidFill>
              <a:srgbClr val="487FFE"/>
            </a:solidFill>
            <a:ln>
              <a:solidFill>
                <a:srgbClr val="688EF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Down Arrow 38">
              <a:extLst>
                <a:ext uri="{FF2B5EF4-FFF2-40B4-BE49-F238E27FC236}">
                  <a16:creationId xmlns:a16="http://schemas.microsoft.com/office/drawing/2014/main" id="{8BC15837-936E-0543-3846-D75AE5A68E32}"/>
                </a:ext>
              </a:extLst>
            </p:cNvPr>
            <p:cNvSpPr/>
            <p:nvPr/>
          </p:nvSpPr>
          <p:spPr>
            <a:xfrm rot="10200000" flipV="1">
              <a:off x="1563951" y="2167894"/>
              <a:ext cx="3911818" cy="928870"/>
            </a:xfrm>
            <a:prstGeom prst="curvedDownArrow">
              <a:avLst>
                <a:gd name="adj1" fmla="val 25000"/>
                <a:gd name="adj2" fmla="val 50000"/>
                <a:gd name="adj3" fmla="val 28481"/>
              </a:avLst>
            </a:prstGeom>
            <a:solidFill>
              <a:srgbClr val="487FFE"/>
            </a:solidFill>
            <a:ln>
              <a:solidFill>
                <a:srgbClr val="688EF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DB9508-18C6-6C0E-6814-CE82436FA888}"/>
                </a:ext>
              </a:extLst>
            </p:cNvPr>
            <p:cNvSpPr/>
            <p:nvPr/>
          </p:nvSpPr>
          <p:spPr>
            <a:xfrm>
              <a:off x="3177501" y="1750424"/>
              <a:ext cx="3095445" cy="12298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7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i="1">
                <a:solidFill>
                  <a:srgbClr val="004D81"/>
                </a:solidFill>
              </a:endParaRPr>
            </a:p>
          </p:txBody>
        </p:sp>
      </p:grpSp>
      <p:sp>
        <p:nvSpPr>
          <p:cNvPr id="31" name="Line Callout 1 (No Border) 14">
            <a:extLst>
              <a:ext uri="{FF2B5EF4-FFF2-40B4-BE49-F238E27FC236}">
                <a16:creationId xmlns:a16="http://schemas.microsoft.com/office/drawing/2014/main" id="{19B086E1-56A7-FFD6-784F-7EACB00C51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14633" y="3563889"/>
            <a:ext cx="3530958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en-US" sz="13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Sponsors</a:t>
            </a:r>
          </a:p>
        </p:txBody>
      </p:sp>
      <p:sp>
        <p:nvSpPr>
          <p:cNvPr id="32" name="Line Callout 1 (No Border) 14">
            <a:extLst>
              <a:ext uri="{FF2B5EF4-FFF2-40B4-BE49-F238E27FC236}">
                <a16:creationId xmlns:a16="http://schemas.microsoft.com/office/drawing/2014/main" id="{0510EC50-A717-45A6-CE4B-79F8E8B971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254" y="3563889"/>
            <a:ext cx="3530958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en-US" sz="13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Acquirors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F18275-0978-6A75-D47F-75E0C6F2A0DD}"/>
              </a:ext>
            </a:extLst>
          </p:cNvPr>
          <p:cNvSpPr/>
          <p:nvPr/>
        </p:nvSpPr>
        <p:spPr>
          <a:xfrm>
            <a:off x="4137883" y="1994547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2"/>
                </a:solidFill>
                <a:latin typeface="+mj-lt"/>
              </a:rPr>
              <a:t>Company Logo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3A76E8-BC24-2543-9062-B9B5206ADA57}"/>
              </a:ext>
            </a:extLst>
          </p:cNvPr>
          <p:cNvSpPr/>
          <p:nvPr/>
        </p:nvSpPr>
        <p:spPr>
          <a:xfrm>
            <a:off x="1710984" y="4150082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EE891D-1F1C-8D58-46BC-43644D2FEB3E}"/>
              </a:ext>
            </a:extLst>
          </p:cNvPr>
          <p:cNvSpPr/>
          <p:nvPr/>
        </p:nvSpPr>
        <p:spPr>
          <a:xfrm>
            <a:off x="603406" y="4889478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774F41-B279-C9A2-2AEA-11F89D6D8B27}"/>
              </a:ext>
            </a:extLst>
          </p:cNvPr>
          <p:cNvSpPr/>
          <p:nvPr/>
        </p:nvSpPr>
        <p:spPr>
          <a:xfrm>
            <a:off x="400739" y="3989574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C857A0-F886-23BB-8794-85B7C66D5CF9}"/>
              </a:ext>
            </a:extLst>
          </p:cNvPr>
          <p:cNvSpPr/>
          <p:nvPr/>
        </p:nvSpPr>
        <p:spPr>
          <a:xfrm>
            <a:off x="1824990" y="5169839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0D892B-BE35-8F72-D637-6949A1B98000}"/>
              </a:ext>
            </a:extLst>
          </p:cNvPr>
          <p:cNvSpPr/>
          <p:nvPr/>
        </p:nvSpPr>
        <p:spPr>
          <a:xfrm>
            <a:off x="2810868" y="3955035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03F886-1B71-8A73-D46A-7DE480A2547B}"/>
              </a:ext>
            </a:extLst>
          </p:cNvPr>
          <p:cNvSpPr/>
          <p:nvPr/>
        </p:nvSpPr>
        <p:spPr>
          <a:xfrm>
            <a:off x="2899926" y="4808167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3353F6-014B-7442-DFE4-EA45CB601C53}"/>
              </a:ext>
            </a:extLst>
          </p:cNvPr>
          <p:cNvSpPr/>
          <p:nvPr/>
        </p:nvSpPr>
        <p:spPr>
          <a:xfrm>
            <a:off x="6794414" y="4160498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0709C5-194A-F070-45CF-46A9CE36E03E}"/>
              </a:ext>
            </a:extLst>
          </p:cNvPr>
          <p:cNvSpPr/>
          <p:nvPr/>
        </p:nvSpPr>
        <p:spPr>
          <a:xfrm>
            <a:off x="5686836" y="4899894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2122D6-7D91-2B24-210B-0A2500EC66DC}"/>
              </a:ext>
            </a:extLst>
          </p:cNvPr>
          <p:cNvSpPr/>
          <p:nvPr/>
        </p:nvSpPr>
        <p:spPr>
          <a:xfrm>
            <a:off x="5484169" y="3999990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31E1B0-D209-8692-DFED-CED9597015EB}"/>
              </a:ext>
            </a:extLst>
          </p:cNvPr>
          <p:cNvSpPr/>
          <p:nvPr/>
        </p:nvSpPr>
        <p:spPr>
          <a:xfrm>
            <a:off x="6908420" y="5180255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A44F04-21F3-5F67-8996-80BAB854D990}"/>
              </a:ext>
            </a:extLst>
          </p:cNvPr>
          <p:cNvSpPr/>
          <p:nvPr/>
        </p:nvSpPr>
        <p:spPr>
          <a:xfrm>
            <a:off x="7894298" y="3965451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1D0CD9-B9C9-C105-3F2E-1DF7F7577B85}"/>
              </a:ext>
            </a:extLst>
          </p:cNvPr>
          <p:cNvSpPr/>
          <p:nvPr/>
        </p:nvSpPr>
        <p:spPr>
          <a:xfrm>
            <a:off x="7983356" y="4818583"/>
            <a:ext cx="960929" cy="69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Buyer Logos</a:t>
            </a:r>
          </a:p>
        </p:txBody>
      </p:sp>
    </p:spTree>
    <p:extLst>
      <p:ext uri="{BB962C8B-B14F-4D97-AF65-F5344CB8AC3E}">
        <p14:creationId xmlns:p14="http://schemas.microsoft.com/office/powerpoint/2010/main" val="2126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5DDA1-B443-941B-7F38-35E0C74E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C97D78-1DA0-D897-EDFE-9F2BA9A3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F425E-E873-2219-B358-8AABCCFB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C71E791-6D44-AF81-78DD-2E96299AEE98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792812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[Sponsor] believes [Company] represents an attractive opportunity to acquire a market leader with strong recurring revenue and the potential for market share gains leading to margin improvement over time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D9279-8C9B-5FF1-0AAE-F3770302173E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497218-8352-7692-731C-1A09E1ED88E2}"/>
              </a:ext>
            </a:extLst>
          </p:cNvPr>
          <p:cNvSpPr/>
          <p:nvPr/>
        </p:nvSpPr>
        <p:spPr>
          <a:xfrm>
            <a:off x="535806" y="1900480"/>
            <a:ext cx="3719891" cy="866590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High-Growth Business Operating in an Attractive Geography &amp; End Market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4D58D-4CB5-B3BF-B3E8-96FD4884CAE6}"/>
              </a:ext>
            </a:extLst>
          </p:cNvPr>
          <p:cNvGrpSpPr/>
          <p:nvPr/>
        </p:nvGrpSpPr>
        <p:grpSpPr>
          <a:xfrm>
            <a:off x="261487" y="1680586"/>
            <a:ext cx="548640" cy="548640"/>
            <a:chOff x="413887" y="1878992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6F1B94-7E54-C945-9748-E5E3AE858935}"/>
                </a:ext>
              </a:extLst>
            </p:cNvPr>
            <p:cNvSpPr/>
            <p:nvPr/>
          </p:nvSpPr>
          <p:spPr>
            <a:xfrm>
              <a:off x="413887" y="1878992"/>
              <a:ext cx="548640" cy="5486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F307F69-81C3-AF53-7B1E-19AA1C34BA17}"/>
                </a:ext>
              </a:extLst>
            </p:cNvPr>
            <p:cNvSpPr txBox="1"/>
            <p:nvPr/>
          </p:nvSpPr>
          <p:spPr>
            <a:xfrm>
              <a:off x="515860" y="1961913"/>
              <a:ext cx="344693" cy="38279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002060"/>
                </a:buClr>
                <a:buSzPct val="78571"/>
                <a:tabLst>
                  <a:tab pos="193040" algn="l"/>
                </a:tabLst>
              </a:pPr>
              <a:r>
                <a:rPr lang="en-US" sz="2400" b="1" dirty="0">
                  <a:solidFill>
                    <a:srgbClr val="002060"/>
                  </a:solidFill>
                  <a:latin typeface="Wingdings 2" panose="05020102010507070707" pitchFamily="18" charset="2"/>
                  <a:cs typeface="Arial"/>
                </a:rPr>
                <a:t>P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515DF8-ECC6-53B6-5875-061A7B98D1A6}"/>
              </a:ext>
            </a:extLst>
          </p:cNvPr>
          <p:cNvSpPr/>
          <p:nvPr/>
        </p:nvSpPr>
        <p:spPr>
          <a:xfrm>
            <a:off x="535806" y="3398723"/>
            <a:ext cx="3719891" cy="866590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Industry-Leading Software with Extensive Capabilities to Drive Recurring Growth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38B8D1-F290-7FC9-0904-1F8802EECDBA}"/>
              </a:ext>
            </a:extLst>
          </p:cNvPr>
          <p:cNvGrpSpPr/>
          <p:nvPr/>
        </p:nvGrpSpPr>
        <p:grpSpPr>
          <a:xfrm>
            <a:off x="261487" y="3178829"/>
            <a:ext cx="548640" cy="548640"/>
            <a:chOff x="413887" y="3278032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DC756E-AC56-0720-B08D-8925D37B2889}"/>
                </a:ext>
              </a:extLst>
            </p:cNvPr>
            <p:cNvSpPr/>
            <p:nvPr/>
          </p:nvSpPr>
          <p:spPr>
            <a:xfrm>
              <a:off x="413887" y="3278032"/>
              <a:ext cx="548640" cy="5486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B4654A78-4BE6-C206-1B67-95EBE5CCF076}"/>
                </a:ext>
              </a:extLst>
            </p:cNvPr>
            <p:cNvSpPr txBox="1"/>
            <p:nvPr/>
          </p:nvSpPr>
          <p:spPr>
            <a:xfrm>
              <a:off x="515860" y="3360953"/>
              <a:ext cx="344693" cy="3827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002060"/>
                </a:buClr>
                <a:buSzPct val="78571"/>
                <a:tabLst>
                  <a:tab pos="193040" algn="l"/>
                </a:tabLst>
              </a:pPr>
              <a:r>
                <a:rPr lang="en-US" sz="2400" b="1" dirty="0">
                  <a:solidFill>
                    <a:srgbClr val="002060"/>
                  </a:solidFill>
                  <a:latin typeface="Wingdings 2" panose="05020102010507070707" pitchFamily="18" charset="2"/>
                  <a:cs typeface="Arial"/>
                </a:rPr>
                <a:t>P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90E2AE-2813-0DE5-E6CD-41C150932FFA}"/>
              </a:ext>
            </a:extLst>
          </p:cNvPr>
          <p:cNvSpPr/>
          <p:nvPr/>
        </p:nvSpPr>
        <p:spPr>
          <a:xfrm>
            <a:off x="535806" y="4896966"/>
            <a:ext cx="3719891" cy="866590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Institutional, Experienced Management Team Looking for Partner to Scale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4D1EF2-3D31-7C8C-EF09-AB5AE1B3F0AE}"/>
              </a:ext>
            </a:extLst>
          </p:cNvPr>
          <p:cNvGrpSpPr/>
          <p:nvPr/>
        </p:nvGrpSpPr>
        <p:grpSpPr>
          <a:xfrm>
            <a:off x="261487" y="4677072"/>
            <a:ext cx="548640" cy="548640"/>
            <a:chOff x="413887" y="4677072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27353C-0679-9E7E-A451-8AF9A67DAC22}"/>
                </a:ext>
              </a:extLst>
            </p:cNvPr>
            <p:cNvSpPr/>
            <p:nvPr/>
          </p:nvSpPr>
          <p:spPr>
            <a:xfrm>
              <a:off x="413887" y="4677072"/>
              <a:ext cx="548640" cy="5486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ECC6D321-8F78-38BD-C594-9241C37060B4}"/>
                </a:ext>
              </a:extLst>
            </p:cNvPr>
            <p:cNvSpPr txBox="1"/>
            <p:nvPr/>
          </p:nvSpPr>
          <p:spPr>
            <a:xfrm>
              <a:off x="515860" y="4759993"/>
              <a:ext cx="344693" cy="3827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002060"/>
                </a:buClr>
                <a:buSzPct val="78571"/>
                <a:tabLst>
                  <a:tab pos="193040" algn="l"/>
                </a:tabLst>
              </a:pPr>
              <a:r>
                <a:rPr lang="en-US" sz="2400" b="1" dirty="0">
                  <a:solidFill>
                    <a:srgbClr val="002060"/>
                  </a:solidFill>
                  <a:latin typeface="Wingdings 2" panose="05020102010507070707" pitchFamily="18" charset="2"/>
                  <a:cs typeface="Arial"/>
                </a:rPr>
                <a:t>P</a:t>
              </a:r>
            </a:p>
          </p:txBody>
        </p:sp>
      </p:grpSp>
      <p:sp>
        <p:nvSpPr>
          <p:cNvPr id="21" name="object 4">
            <a:extLst>
              <a:ext uri="{FF2B5EF4-FFF2-40B4-BE49-F238E27FC236}">
                <a16:creationId xmlns:a16="http://schemas.microsoft.com/office/drawing/2014/main" id="{617F7C6C-1C7C-E9B1-3F87-9101182A60E7}"/>
              </a:ext>
            </a:extLst>
          </p:cNvPr>
          <p:cNvSpPr txBox="1"/>
          <p:nvPr/>
        </p:nvSpPr>
        <p:spPr>
          <a:xfrm>
            <a:off x="4530016" y="1944903"/>
            <a:ext cx="432102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D25AB1B-AE9F-612B-2621-67A7B989C383}"/>
              </a:ext>
            </a:extLst>
          </p:cNvPr>
          <p:cNvSpPr txBox="1"/>
          <p:nvPr/>
        </p:nvSpPr>
        <p:spPr>
          <a:xfrm>
            <a:off x="4530016" y="3501643"/>
            <a:ext cx="432102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CBCB257-879A-CF36-B116-B29D65879F9E}"/>
              </a:ext>
            </a:extLst>
          </p:cNvPr>
          <p:cNvSpPr txBox="1"/>
          <p:nvPr/>
        </p:nvSpPr>
        <p:spPr>
          <a:xfrm>
            <a:off x="4530016" y="4949785"/>
            <a:ext cx="432102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25035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324D97A-DC2F-43D3-ADA4-EA50F149490F}"/>
              </a:ext>
            </a:extLst>
          </p:cNvPr>
          <p:cNvSpPr txBox="1">
            <a:spLocks/>
          </p:cNvSpPr>
          <p:nvPr/>
        </p:nvSpPr>
        <p:spPr>
          <a:xfrm>
            <a:off x="3524276" y="5218805"/>
            <a:ext cx="2095448" cy="7331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545CD-DA1A-4A26-8571-4B2724629A6A}"/>
              </a:ext>
            </a:extLst>
          </p:cNvPr>
          <p:cNvSpPr/>
          <p:nvPr/>
        </p:nvSpPr>
        <p:spPr>
          <a:xfrm>
            <a:off x="0" y="6560598"/>
            <a:ext cx="9144000" cy="297401"/>
          </a:xfrm>
          <a:prstGeom prst="rect">
            <a:avLst/>
          </a:prstGeom>
          <a:solidFill>
            <a:srgbClr val="487FFE"/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05B1A-5A7B-4926-88B2-378B3FA49954}"/>
              </a:ext>
            </a:extLst>
          </p:cNvPr>
          <p:cNvSpPr/>
          <p:nvPr/>
        </p:nvSpPr>
        <p:spPr>
          <a:xfrm>
            <a:off x="0" y="0"/>
            <a:ext cx="9144000" cy="297401"/>
          </a:xfrm>
          <a:prstGeom prst="rect">
            <a:avLst/>
          </a:prstGeom>
          <a:solidFill>
            <a:srgbClr val="487FFE"/>
          </a:solidFill>
          <a:ln w="19050"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11 Best Rental Property Management Software for 2024 – Landlord Studio">
            <a:extLst>
              <a:ext uri="{FF2B5EF4-FFF2-40B4-BE49-F238E27FC236}">
                <a16:creationId xmlns:a16="http://schemas.microsoft.com/office/drawing/2014/main" id="{2ABD48ED-E9DB-7AAB-5306-8893429E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401"/>
            <a:ext cx="4572000" cy="29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Top 6 Benefits Of Property Management Software - Hospiria">
            <a:extLst>
              <a:ext uri="{FF2B5EF4-FFF2-40B4-BE49-F238E27FC236}">
                <a16:creationId xmlns:a16="http://schemas.microsoft.com/office/drawing/2014/main" id="{22795E73-A52F-2118-D8D6-E3790407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/>
          <a:stretch/>
        </p:blipFill>
        <p:spPr bwMode="auto">
          <a:xfrm>
            <a:off x="4571998" y="297401"/>
            <a:ext cx="4572001" cy="29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Investment Highlights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C36A26A7-8DB7-AC79-47E4-7A1C9E8273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902" y="1901788"/>
            <a:ext cx="8832195" cy="388947"/>
          </a:xfrm>
          <a:prstGeom prst="trapezoid">
            <a:avLst>
              <a:gd name="adj" fmla="val 878031"/>
            </a:avLst>
          </a:prstGeom>
          <a:solidFill>
            <a:srgbClr val="C1D4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endParaRPr lang="en-US" sz="1200" b="1" u="sng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DFB0AE-C6E3-F984-8B8F-9871E538E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52271"/>
              </p:ext>
            </p:extLst>
          </p:nvPr>
        </p:nvGraphicFramePr>
        <p:xfrm>
          <a:off x="249382" y="2124120"/>
          <a:ext cx="8738716" cy="41641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966">
                <a:tc>
                  <a:txBody>
                    <a:bodyPr/>
                    <a:lstStyle/>
                    <a:p>
                      <a:pPr algn="ctr">
                        <a:buClr>
                          <a:schemeClr val="accent1"/>
                        </a:buClr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FFE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17">
                <a:tc>
                  <a:txBody>
                    <a:bodyPr/>
                    <a:lstStyle/>
                    <a:p>
                      <a:pPr algn="ctr">
                        <a:buClr>
                          <a:schemeClr val="accent1"/>
                        </a:buClr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Blip>
                          <a:blip r:embed="rId4"/>
                        </a:buBlip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00" b="1" kern="1200" cap="none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66">
                <a:tc>
                  <a:txBody>
                    <a:bodyPr/>
                    <a:lstStyle/>
                    <a:p>
                      <a:pPr algn="ctr">
                        <a:buClr>
                          <a:schemeClr val="accent1"/>
                        </a:buClr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966">
                <a:tc>
                  <a:txBody>
                    <a:bodyPr/>
                    <a:lstStyle/>
                    <a:p>
                      <a:pPr algn="ctr">
                        <a:buClr>
                          <a:schemeClr val="accent1"/>
                        </a:buClr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Blip>
                          <a:blip r:embed="rId4"/>
                        </a:buBlip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17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Blip>
                          <a:blip r:embed="rId4"/>
                        </a:buBlip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Blip>
                          <a:blip r:embed="rId4"/>
                        </a:buBlip>
                      </a:pPr>
                      <a:endParaRPr lang="en-US" sz="2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endParaRPr lang="en-US" sz="200" b="1" kern="1200" cap="none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en-US" sz="1200" b="1" kern="1200" cap="none" baseline="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 ]</a:t>
                      </a:r>
                    </a:p>
                  </a:txBody>
                  <a:tcPr marL="83127" marR="83127" marT="40341" marB="40341" anchor="ctr">
                    <a:lnL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rgbClr r="0" g="0" b="0">
                        <a:alpha val="0"/>
                      </a:sc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D4A5BB-2095-885F-1F9D-7EDCBEBFCC53}"/>
              </a:ext>
            </a:extLst>
          </p:cNvPr>
          <p:cNvSpPr/>
          <p:nvPr/>
        </p:nvSpPr>
        <p:spPr>
          <a:xfrm>
            <a:off x="4136364" y="1224207"/>
            <a:ext cx="871269" cy="557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Insert </a:t>
            </a:r>
            <a:br>
              <a:rPr lang="en-US" sz="1000" dirty="0">
                <a:solidFill>
                  <a:schemeClr val="tx2"/>
                </a:solidFill>
                <a:latin typeface="+mj-l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</a:rPr>
              <a:t>Company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05908-FD66-E8FF-6B09-2C3DF2F5D4EE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821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0D8D28A-F5D0-6D57-9D07-2C9E8D62A95A}"/>
              </a:ext>
            </a:extLst>
          </p:cNvPr>
          <p:cNvSpPr txBox="1"/>
          <p:nvPr/>
        </p:nvSpPr>
        <p:spPr>
          <a:xfrm>
            <a:off x="203441" y="1275434"/>
            <a:ext cx="4489330" cy="18139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[Discuss headline purchase price based on ARR or Adj. EBITDA]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[Discuss debt used in the transaction including pricing and any key covenants]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[Discuss seller rollover and seller note creating alignment of interest]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[Discuss attachment point based on preferred equity / downside protection]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[Discuss equity raise and capital required to close on the transaction]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0A6BD6E-4C7D-FDC0-BA2C-042E3729CB94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[Sponsor] has [Company] under LOI at a highly attractive purchase price with downside protection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0AE63-DC93-2654-A2F6-6E15743C9688}"/>
              </a:ext>
            </a:extLst>
          </p:cNvPr>
          <p:cNvSpPr txBox="1"/>
          <p:nvPr/>
        </p:nvSpPr>
        <p:spPr>
          <a:xfrm>
            <a:off x="369144" y="6579329"/>
            <a:ext cx="6707387" cy="23984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Note: Sources &amp; Uses including final allocation, seller note amount, and transaction expenses are estimates and subject to change prior to closing. 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endParaRPr lang="en-US" sz="8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Line Callout 1 (No Border) 14">
            <a:extLst>
              <a:ext uri="{FF2B5EF4-FFF2-40B4-BE49-F238E27FC236}">
                <a16:creationId xmlns:a16="http://schemas.microsoft.com/office/drawing/2014/main" id="{D5A4FC9C-580D-BB00-DEA3-D6550318C5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985" y="3477585"/>
            <a:ext cx="8663051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Sources &amp; Uses 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B878A-4CC0-F9D5-6030-92176FC34B9A}"/>
              </a:ext>
            </a:extLst>
          </p:cNvPr>
          <p:cNvSpPr/>
          <p:nvPr/>
        </p:nvSpPr>
        <p:spPr>
          <a:xfrm>
            <a:off x="3083943" y="4123429"/>
            <a:ext cx="2976114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Insert S&amp;U Table</a:t>
            </a:r>
          </a:p>
        </p:txBody>
      </p:sp>
      <p:sp>
        <p:nvSpPr>
          <p:cNvPr id="2" name="Line Callout 1 (No Border) 14">
            <a:extLst>
              <a:ext uri="{FF2B5EF4-FFF2-40B4-BE49-F238E27FC236}">
                <a16:creationId xmlns:a16="http://schemas.microsoft.com/office/drawing/2014/main" id="{94E30BCF-9036-FC87-A7FD-472C5D2B66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8045" y="1205172"/>
            <a:ext cx="3722991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Projected Returns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F3659-8635-E782-D628-9DE2B533E181}"/>
              </a:ext>
            </a:extLst>
          </p:cNvPr>
          <p:cNvSpPr/>
          <p:nvPr/>
        </p:nvSpPr>
        <p:spPr>
          <a:xfrm>
            <a:off x="5501483" y="2060270"/>
            <a:ext cx="2976114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Summary Returns Table</a:t>
            </a:r>
          </a:p>
        </p:txBody>
      </p:sp>
    </p:spTree>
    <p:extLst>
      <p:ext uri="{BB962C8B-B14F-4D97-AF65-F5344CB8AC3E}">
        <p14:creationId xmlns:p14="http://schemas.microsoft.com/office/powerpoint/2010/main" val="22695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A06B-A57D-61F6-1A22-45913F95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790625-D73F-6476-A7D7-C9E6D149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Diligence Timeline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DF870-AAFC-438D-F4F6-0B7A732A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6D96FB8-5EF4-18CC-A83D-DDCFAA2D28A9}"/>
              </a:ext>
            </a:extLst>
          </p:cNvPr>
          <p:cNvSpPr txBox="1"/>
          <p:nvPr/>
        </p:nvSpPr>
        <p:spPr>
          <a:xfrm>
            <a:off x="203441" y="1390844"/>
            <a:ext cx="8629094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[Signed LOI and days of exclusivity]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[Timeline to closing]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[Update on third-party workstreams and key areas of diligence] </a:t>
            </a:r>
          </a:p>
          <a:p>
            <a:pPr marL="192405" marR="5080" indent="-179705" algn="just">
              <a:spcBef>
                <a:spcPts val="600"/>
              </a:spcBef>
              <a:spcAft>
                <a:spcPts val="6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[Amount looking to be raised and potential reserves for future tuck-ins / follow-ons]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346AF5-F580-0816-AA65-6D2DF9B992A8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[Sponsor] is raising [$X.X] million and looking for preliminary indications of interest on [XXXX]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88092-308A-EAF8-A759-2FEE52025A9F}"/>
              </a:ext>
            </a:extLst>
          </p:cNvPr>
          <p:cNvSpPr txBox="1"/>
          <p:nvPr/>
        </p:nvSpPr>
        <p:spPr>
          <a:xfrm>
            <a:off x="369144" y="6579329"/>
            <a:ext cx="6707387" cy="23984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Note: diligence timeline is subject to change. 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endParaRPr lang="en-US" sz="8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Line Callout 1 (No Border) 14">
            <a:extLst>
              <a:ext uri="{FF2B5EF4-FFF2-40B4-BE49-F238E27FC236}">
                <a16:creationId xmlns:a16="http://schemas.microsoft.com/office/drawing/2014/main" id="{7847E4E8-98A7-F64F-548E-4EA8C48DF1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985" y="3113600"/>
            <a:ext cx="8663051" cy="265176"/>
          </a:xfrm>
          <a:prstGeom prst="callout1">
            <a:avLst>
              <a:gd name="adj1" fmla="val 95785"/>
              <a:gd name="adj2" fmla="val 0"/>
              <a:gd name="adj3" fmla="val 95785"/>
              <a:gd name="adj4" fmla="val 100000"/>
            </a:avLst>
          </a:prstGeom>
          <a:solidFill>
            <a:schemeClr val="tx2">
              <a:lumMod val="20000"/>
              <a:lumOff val="80000"/>
              <a:alpha val="0"/>
            </a:schemeClr>
          </a:solidFill>
          <a:ln w="63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6400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US" sz="11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Due Diligence Timeline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8BC95-B1EC-FB9C-D783-09F5B686A03C}"/>
              </a:ext>
            </a:extLst>
          </p:cNvPr>
          <p:cNvSpPr/>
          <p:nvPr/>
        </p:nvSpPr>
        <p:spPr>
          <a:xfrm>
            <a:off x="6021132" y="3501964"/>
            <a:ext cx="1160126" cy="492259"/>
          </a:xfrm>
          <a:prstGeom prst="rect">
            <a:avLst/>
          </a:prstGeom>
          <a:noFill/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/ QoE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F562B7-F2FC-B2C5-5EB0-FB342923333F}"/>
              </a:ext>
            </a:extLst>
          </p:cNvPr>
          <p:cNvSpPr/>
          <p:nvPr/>
        </p:nvSpPr>
        <p:spPr>
          <a:xfrm>
            <a:off x="6021132" y="4820102"/>
            <a:ext cx="1160126" cy="492259"/>
          </a:xfrm>
          <a:prstGeom prst="rect">
            <a:avLst/>
          </a:prstGeom>
          <a:noFill/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79519-53F4-E261-5E8C-9CE3D4C0734F}"/>
              </a:ext>
            </a:extLst>
          </p:cNvPr>
          <p:cNvSpPr/>
          <p:nvPr/>
        </p:nvSpPr>
        <p:spPr>
          <a:xfrm>
            <a:off x="7610234" y="3501964"/>
            <a:ext cx="1160126" cy="492259"/>
          </a:xfrm>
          <a:prstGeom prst="rect">
            <a:avLst/>
          </a:prstGeom>
          <a:noFill/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Insurance &amp; Benefits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2185FB6-8D97-B401-4C57-CD769B6CBBA8}"/>
              </a:ext>
            </a:extLst>
          </p:cNvPr>
          <p:cNvSpPr txBox="1"/>
          <p:nvPr/>
        </p:nvSpPr>
        <p:spPr>
          <a:xfrm>
            <a:off x="187985" y="3498219"/>
            <a:ext cx="3680978" cy="23576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Commercial Diligence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649605" marR="5080" lvl="1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IOI Submitted: 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 </a:t>
            </a:r>
          </a:p>
          <a:p>
            <a:pPr marL="649605" marR="5080" lvl="1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LOI signed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649605" marR="5080" lvl="1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Preliminary Investor Indications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649605" marR="5080" lvl="1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Lender Reads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Interviews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&amp; Tax Diligence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Insurance &amp; HR Diligence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b="1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Legal &amp; Visa Diligence</a:t>
            </a:r>
            <a:r>
              <a:rPr lang="en-US" sz="11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[ 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F5D91-CE1B-90B1-9D54-B26D3811616C}"/>
              </a:ext>
            </a:extLst>
          </p:cNvPr>
          <p:cNvSpPr/>
          <p:nvPr/>
        </p:nvSpPr>
        <p:spPr>
          <a:xfrm>
            <a:off x="7610234" y="4820102"/>
            <a:ext cx="1160126" cy="492259"/>
          </a:xfrm>
          <a:prstGeom prst="rect">
            <a:avLst/>
          </a:prstGeom>
          <a:noFill/>
          <a:ln>
            <a:solidFill>
              <a:srgbClr val="487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Client DD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DB9695-2F10-8DC7-1E0D-AAD137779838}"/>
              </a:ext>
            </a:extLst>
          </p:cNvPr>
          <p:cNvSpPr/>
          <p:nvPr/>
        </p:nvSpPr>
        <p:spPr>
          <a:xfrm>
            <a:off x="6021132" y="4134138"/>
            <a:ext cx="1160126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B9E6-FAF9-7D72-1FD7-4B31FAF40361}"/>
              </a:ext>
            </a:extLst>
          </p:cNvPr>
          <p:cNvSpPr/>
          <p:nvPr/>
        </p:nvSpPr>
        <p:spPr>
          <a:xfrm>
            <a:off x="7613048" y="4134138"/>
            <a:ext cx="1160126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60A3DB-3FF5-30B4-F710-4BA32ABCAB3F}"/>
              </a:ext>
            </a:extLst>
          </p:cNvPr>
          <p:cNvSpPr/>
          <p:nvPr/>
        </p:nvSpPr>
        <p:spPr>
          <a:xfrm>
            <a:off x="6021132" y="5500071"/>
            <a:ext cx="1160126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6AB3B-19E5-5530-EEF1-2FAD887DD6E7}"/>
              </a:ext>
            </a:extLst>
          </p:cNvPr>
          <p:cNvSpPr/>
          <p:nvPr/>
        </p:nvSpPr>
        <p:spPr>
          <a:xfrm>
            <a:off x="7613048" y="5500071"/>
            <a:ext cx="1160126" cy="33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649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152B3-FBF4-D392-EEED-408A054D4941}"/>
              </a:ext>
            </a:extLst>
          </p:cNvPr>
          <p:cNvSpPr/>
          <p:nvPr/>
        </p:nvSpPr>
        <p:spPr>
          <a:xfrm>
            <a:off x="202722" y="1539032"/>
            <a:ext cx="4153619" cy="4473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5308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10616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5924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21232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6540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31848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37156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42465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638F9BA-DBF8-9C65-CE88-0A763B54EE69}"/>
              </a:ext>
            </a:extLst>
          </p:cNvPr>
          <p:cNvSpPr txBox="1"/>
          <p:nvPr/>
        </p:nvSpPr>
        <p:spPr>
          <a:xfrm>
            <a:off x="2606695" y="2193016"/>
            <a:ext cx="1391653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500" b="1" dirty="0">
                <a:solidFill>
                  <a:srgbClr val="487FFE"/>
                </a:solidFill>
                <a:latin typeface="Arial"/>
                <a:cs typeface="Arial"/>
              </a:rPr>
              <a:t>Jack Johnson</a:t>
            </a:r>
          </a:p>
          <a:p>
            <a:pPr marL="45720" marR="5080" algn="ctr">
              <a:lnSpc>
                <a:spcPct val="100000"/>
              </a:lnSpc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200" i="1" dirty="0">
                <a:solidFill>
                  <a:schemeClr val="tx2"/>
                </a:solidFill>
                <a:latin typeface="Arial"/>
                <a:cs typeface="Arial"/>
              </a:rPr>
              <a:t>Founder &amp; Managing Partner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C9B68BC-B299-5C68-CCBB-7C043275DB3C}"/>
              </a:ext>
            </a:extLst>
          </p:cNvPr>
          <p:cNvSpPr txBox="1"/>
          <p:nvPr/>
        </p:nvSpPr>
        <p:spPr>
          <a:xfrm>
            <a:off x="431322" y="3419079"/>
            <a:ext cx="3735238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[Current experience]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[Relevant deals to Project Bruin] 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[Prior experience and roles] 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holds a B.S. in Finance from the [</a:t>
            </a:r>
            <a:r>
              <a:rPr lang="en-US" sz="11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 and an M.B.A. from [</a:t>
            </a:r>
            <a:r>
              <a:rPr lang="en-US" sz="11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9AC32D-5269-C68C-8186-90A9F4072AEB}"/>
              </a:ext>
            </a:extLst>
          </p:cNvPr>
          <p:cNvSpPr/>
          <p:nvPr/>
        </p:nvSpPr>
        <p:spPr>
          <a:xfrm>
            <a:off x="340745" y="4810828"/>
            <a:ext cx="1843358" cy="300124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A78F6A-0F8D-7B8F-734E-317971BD6B88}"/>
              </a:ext>
            </a:extLst>
          </p:cNvPr>
          <p:cNvSpPr/>
          <p:nvPr/>
        </p:nvSpPr>
        <p:spPr>
          <a:xfrm>
            <a:off x="2383586" y="4810828"/>
            <a:ext cx="1843358" cy="300124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E59D43-841D-7A37-3307-B23F04548A64}"/>
              </a:ext>
            </a:extLst>
          </p:cNvPr>
          <p:cNvSpPr/>
          <p:nvPr/>
        </p:nvSpPr>
        <p:spPr>
          <a:xfrm>
            <a:off x="549210" y="1770900"/>
            <a:ext cx="1488057" cy="14578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7A31D-AD66-F30D-D871-85BBE0F17408}"/>
              </a:ext>
            </a:extLst>
          </p:cNvPr>
          <p:cNvSpPr/>
          <p:nvPr/>
        </p:nvSpPr>
        <p:spPr>
          <a:xfrm>
            <a:off x="4685662" y="1539031"/>
            <a:ext cx="4153619" cy="44735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5308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10616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5924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21232" algn="l" rtl="0" fontAlgn="base">
              <a:spcBef>
                <a:spcPct val="0"/>
              </a:spcBef>
              <a:spcAft>
                <a:spcPct val="0"/>
              </a:spcAft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6540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31848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37156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42465" algn="l" defTabSz="1410616" rtl="0" eaLnBrk="1" latinLnBrk="0" hangingPunct="1">
              <a:defRPr sz="1234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8E5192A-31B1-F39B-85EA-D1DDFD3D748A}"/>
              </a:ext>
            </a:extLst>
          </p:cNvPr>
          <p:cNvSpPr txBox="1"/>
          <p:nvPr/>
        </p:nvSpPr>
        <p:spPr>
          <a:xfrm>
            <a:off x="7089635" y="2193015"/>
            <a:ext cx="1391653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500" b="1" dirty="0">
                <a:solidFill>
                  <a:srgbClr val="487FFE"/>
                </a:solidFill>
                <a:latin typeface="Arial"/>
                <a:cs typeface="Arial"/>
              </a:rPr>
              <a:t>Jack Johnson</a:t>
            </a:r>
          </a:p>
          <a:p>
            <a:pPr marL="45720" marR="5080" algn="ctr">
              <a:lnSpc>
                <a:spcPct val="100000"/>
              </a:lnSpc>
              <a:buClr>
                <a:srgbClr val="002060"/>
              </a:buClr>
              <a:buSzPct val="78571"/>
              <a:tabLst>
                <a:tab pos="193040" algn="l"/>
              </a:tabLst>
            </a:pPr>
            <a:r>
              <a:rPr lang="en-US" sz="1200" i="1" dirty="0">
                <a:solidFill>
                  <a:schemeClr val="tx2"/>
                </a:solidFill>
                <a:latin typeface="Arial"/>
                <a:cs typeface="Arial"/>
              </a:rPr>
              <a:t>Founder &amp; Managing Partner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F61A627D-6486-D6DF-5481-D12A30017D56}"/>
              </a:ext>
            </a:extLst>
          </p:cNvPr>
          <p:cNvSpPr txBox="1"/>
          <p:nvPr/>
        </p:nvSpPr>
        <p:spPr>
          <a:xfrm>
            <a:off x="4914262" y="3419078"/>
            <a:ext cx="3735238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[Current experience]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[Relevant deals to Project Bruin] 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[Prior experience and roles] </a:t>
            </a:r>
          </a:p>
          <a:p>
            <a:pPr marL="192405" marR="5080" indent="-179705" algn="just">
              <a:spcBef>
                <a:spcPts val="400"/>
              </a:spcBef>
              <a:spcAft>
                <a:spcPts val="400"/>
              </a:spcAft>
              <a:buClr>
                <a:srgbClr val="487FFE"/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Jack holds a B.S. in Finance from the [</a:t>
            </a:r>
            <a:r>
              <a:rPr lang="en-US" sz="11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 and an M.B.A. from [</a:t>
            </a:r>
            <a:r>
              <a:rPr lang="en-US" sz="11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</a:t>
            </a:r>
            <a:r>
              <a:rPr lang="en-US" sz="11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1ADA89-2A52-635F-F5B2-4410CB8C80BB}"/>
              </a:ext>
            </a:extLst>
          </p:cNvPr>
          <p:cNvSpPr/>
          <p:nvPr/>
        </p:nvSpPr>
        <p:spPr>
          <a:xfrm>
            <a:off x="4823685" y="4810827"/>
            <a:ext cx="1843358" cy="300124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59516E-AB67-068A-5FF3-629BF57CD185}"/>
              </a:ext>
            </a:extLst>
          </p:cNvPr>
          <p:cNvSpPr/>
          <p:nvPr/>
        </p:nvSpPr>
        <p:spPr>
          <a:xfrm>
            <a:off x="6866526" y="4810827"/>
            <a:ext cx="1843358" cy="300124"/>
          </a:xfrm>
          <a:prstGeom prst="round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E0EC8C-5B1E-796B-8A8E-CC12B3244EB3}"/>
              </a:ext>
            </a:extLst>
          </p:cNvPr>
          <p:cNvSpPr/>
          <p:nvPr/>
        </p:nvSpPr>
        <p:spPr>
          <a:xfrm>
            <a:off x="5032150" y="1770899"/>
            <a:ext cx="1488057" cy="14578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F5433D-442E-FD06-A1AD-21120DEE58A0}"/>
              </a:ext>
            </a:extLst>
          </p:cNvPr>
          <p:cNvSpPr txBox="1">
            <a:spLocks/>
          </p:cNvSpPr>
          <p:nvPr/>
        </p:nvSpPr>
        <p:spPr>
          <a:xfrm>
            <a:off x="221942" y="789557"/>
            <a:ext cx="8629095" cy="449262"/>
          </a:xfrm>
          <a:prstGeom prst="rect">
            <a:avLst/>
          </a:prstGeom>
        </p:spPr>
        <p:txBody>
          <a:bodyPr lIns="27432" tIns="0" rIns="0" bIns="0"/>
          <a:lstStyle>
            <a:lvl1pPr mar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6485A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accent3"/>
                </a:solidFill>
                <a:latin typeface="Trade Gothic LT Std Bold" pitchFamily="50" charset="0"/>
                <a:cs typeface="+mn-cs"/>
              </a:defRPr>
            </a:lvl1pPr>
            <a:lvl2pPr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Trade Gothic LT Std Light" pitchFamily="50" charset="0"/>
              <a:buChar char="–"/>
              <a:defRPr sz="1400">
                <a:latin typeface="Trade Gothic LT Std Light" pitchFamily="50" charset="0"/>
                <a:cs typeface="+mn-cs"/>
              </a:defRPr>
            </a:lvl2pPr>
            <a:lvl3pPr marL="628650" indent="-17145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400">
                <a:latin typeface="Trade Gothic LT Std Light" pitchFamily="50" charset="0"/>
                <a:cs typeface="+mn-cs"/>
              </a:defRPr>
            </a:lvl3pPr>
            <a:lvl4pPr marL="914400" indent="-228600" defTabSz="914400" eaLnBrk="1" latinLnBrk="0" hangingPunct="1">
              <a:spcBef>
                <a:spcPct val="200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400">
                <a:latin typeface="Trade Gothic LT Std Light" pitchFamily="50" charset="0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>
                <a:latin typeface="Trade Gothic LT Std Light" pitchFamily="50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1250" b="1" i="1" dirty="0">
                <a:solidFill>
                  <a:srgbClr val="487FF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[Sponsor] is led by two highly experienced Partners who are excited to accelerate Bruin’s growth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863F30-80B2-6C65-CEC1-869A470597D9}"/>
              </a:ext>
            </a:extLst>
          </p:cNvPr>
          <p:cNvSpPr/>
          <p:nvPr/>
        </p:nvSpPr>
        <p:spPr>
          <a:xfrm>
            <a:off x="518395" y="5403138"/>
            <a:ext cx="1488057" cy="3715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C69D02-08B8-BB40-FAEA-F8FA309B2D23}"/>
              </a:ext>
            </a:extLst>
          </p:cNvPr>
          <p:cNvSpPr/>
          <p:nvPr/>
        </p:nvSpPr>
        <p:spPr>
          <a:xfrm>
            <a:off x="2558492" y="5403138"/>
            <a:ext cx="1488057" cy="3715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A20CA9-BC05-B80A-5A79-3EC12A92EC58}"/>
              </a:ext>
            </a:extLst>
          </p:cNvPr>
          <p:cNvSpPr/>
          <p:nvPr/>
        </p:nvSpPr>
        <p:spPr>
          <a:xfrm>
            <a:off x="5001336" y="5403138"/>
            <a:ext cx="1488057" cy="3715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05128F-FDF7-AC2C-1CE4-4B459BFC6CA0}"/>
              </a:ext>
            </a:extLst>
          </p:cNvPr>
          <p:cNvSpPr/>
          <p:nvPr/>
        </p:nvSpPr>
        <p:spPr>
          <a:xfrm>
            <a:off x="7044177" y="5403138"/>
            <a:ext cx="1488057" cy="3715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6480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D89CF-9F9F-5412-5C42-4313287DC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DF8C7-E39F-A4DE-F66B-B2698050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Merits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5BFD7-2DD5-2072-54FA-B61747A5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Pentagon 105">
            <a:extLst>
              <a:ext uri="{FF2B5EF4-FFF2-40B4-BE49-F238E27FC236}">
                <a16:creationId xmlns:a16="http://schemas.microsoft.com/office/drawing/2014/main" id="{6F8E61A6-D211-DD85-0F1C-86C0AC7C6FC6}"/>
              </a:ext>
            </a:extLst>
          </p:cNvPr>
          <p:cNvSpPr/>
          <p:nvPr/>
        </p:nvSpPr>
        <p:spPr>
          <a:xfrm>
            <a:off x="2580578" y="4148139"/>
            <a:ext cx="6426985" cy="947547"/>
          </a:xfrm>
          <a:prstGeom prst="homePlate">
            <a:avLst>
              <a:gd name="adj" fmla="val 31236"/>
            </a:avLst>
          </a:prstGeom>
          <a:solidFill>
            <a:srgbClr val="C1D4FF">
              <a:alpha val="24706"/>
            </a:srgbClr>
          </a:solidFill>
          <a:ln w="19050">
            <a:solidFill>
              <a:srgbClr val="0653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Pentagon 104">
            <a:extLst>
              <a:ext uri="{FF2B5EF4-FFF2-40B4-BE49-F238E27FC236}">
                <a16:creationId xmlns:a16="http://schemas.microsoft.com/office/drawing/2014/main" id="{F1638658-EA2E-BA22-278F-E03A4079E079}"/>
              </a:ext>
            </a:extLst>
          </p:cNvPr>
          <p:cNvSpPr/>
          <p:nvPr/>
        </p:nvSpPr>
        <p:spPr>
          <a:xfrm>
            <a:off x="2580578" y="3107802"/>
            <a:ext cx="6426985" cy="947547"/>
          </a:xfrm>
          <a:prstGeom prst="homePlate">
            <a:avLst>
              <a:gd name="adj" fmla="val 31236"/>
            </a:avLst>
          </a:prstGeom>
          <a:solidFill>
            <a:srgbClr val="8FB2FF">
              <a:alpha val="40000"/>
            </a:srgbClr>
          </a:solidFill>
          <a:ln w="19050">
            <a:solidFill>
              <a:srgbClr val="0653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Pentagon 107">
            <a:extLst>
              <a:ext uri="{FF2B5EF4-FFF2-40B4-BE49-F238E27FC236}">
                <a16:creationId xmlns:a16="http://schemas.microsoft.com/office/drawing/2014/main" id="{FC7AF414-5DA9-4EA6-5973-AE9862004DFE}"/>
              </a:ext>
            </a:extLst>
          </p:cNvPr>
          <p:cNvSpPr/>
          <p:nvPr/>
        </p:nvSpPr>
        <p:spPr>
          <a:xfrm>
            <a:off x="2580578" y="2064286"/>
            <a:ext cx="6426985" cy="947547"/>
          </a:xfrm>
          <a:prstGeom prst="homePlate">
            <a:avLst>
              <a:gd name="adj" fmla="val 31236"/>
            </a:avLst>
          </a:prstGeom>
          <a:solidFill>
            <a:srgbClr val="487FFE"/>
          </a:solidFill>
          <a:ln w="19050">
            <a:solidFill>
              <a:srgbClr val="0653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Pentagon 106">
            <a:extLst>
              <a:ext uri="{FF2B5EF4-FFF2-40B4-BE49-F238E27FC236}">
                <a16:creationId xmlns:a16="http://schemas.microsoft.com/office/drawing/2014/main" id="{EB3E111F-A440-D0A1-C290-363016278606}"/>
              </a:ext>
            </a:extLst>
          </p:cNvPr>
          <p:cNvSpPr/>
          <p:nvPr/>
        </p:nvSpPr>
        <p:spPr>
          <a:xfrm>
            <a:off x="2580578" y="5206411"/>
            <a:ext cx="6426985" cy="947547"/>
          </a:xfrm>
          <a:prstGeom prst="homePlate">
            <a:avLst>
              <a:gd name="adj" fmla="val 31236"/>
            </a:avLst>
          </a:prstGeom>
          <a:solidFill>
            <a:srgbClr val="E5EDFF">
              <a:alpha val="9804"/>
            </a:srgbClr>
          </a:solidFill>
          <a:ln w="19050">
            <a:solidFill>
              <a:srgbClr val="0653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64A8C60-C18D-47E9-FFA4-113148D5BB7E}"/>
              </a:ext>
            </a:extLst>
          </p:cNvPr>
          <p:cNvSpPr/>
          <p:nvPr/>
        </p:nvSpPr>
        <p:spPr>
          <a:xfrm flipH="1">
            <a:off x="2371557" y="2035139"/>
            <a:ext cx="209022" cy="1005840"/>
          </a:xfrm>
          <a:prstGeom prst="rightBrace">
            <a:avLst>
              <a:gd name="adj1" fmla="val 0"/>
              <a:gd name="adj2" fmla="val 11939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B2A5645-AA65-9BDC-BE18-23AF102E6C1E}"/>
              </a:ext>
            </a:extLst>
          </p:cNvPr>
          <p:cNvSpPr/>
          <p:nvPr/>
        </p:nvSpPr>
        <p:spPr>
          <a:xfrm flipH="1">
            <a:off x="2371557" y="3078656"/>
            <a:ext cx="209022" cy="1005840"/>
          </a:xfrm>
          <a:prstGeom prst="rightBrace">
            <a:avLst>
              <a:gd name="adj1" fmla="val 0"/>
              <a:gd name="adj2" fmla="val 60761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40F4A8D-8850-CCE4-F541-C338A5E7DDD2}"/>
              </a:ext>
            </a:extLst>
          </p:cNvPr>
          <p:cNvSpPr/>
          <p:nvPr/>
        </p:nvSpPr>
        <p:spPr>
          <a:xfrm flipH="1">
            <a:off x="2371557" y="4122173"/>
            <a:ext cx="209022" cy="1005840"/>
          </a:xfrm>
          <a:prstGeom prst="rightBrace">
            <a:avLst>
              <a:gd name="adj1" fmla="val 0"/>
              <a:gd name="adj2" fmla="val 89381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F2F1F51-BD4B-DC24-689D-8C5789F08426}"/>
              </a:ext>
            </a:extLst>
          </p:cNvPr>
          <p:cNvSpPr/>
          <p:nvPr/>
        </p:nvSpPr>
        <p:spPr>
          <a:xfrm flipH="1">
            <a:off x="2371557" y="5165689"/>
            <a:ext cx="209022" cy="1005840"/>
          </a:xfrm>
          <a:prstGeom prst="rightBrace">
            <a:avLst>
              <a:gd name="adj1" fmla="val 0"/>
              <a:gd name="adj2" fmla="val 89549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E0CC6C-2E62-3C40-2AE7-8E8127F12971}"/>
              </a:ext>
            </a:extLst>
          </p:cNvPr>
          <p:cNvCxnSpPr/>
          <p:nvPr/>
        </p:nvCxnSpPr>
        <p:spPr>
          <a:xfrm flipV="1">
            <a:off x="1017676" y="1069373"/>
            <a:ext cx="1353881" cy="70640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304E81-7ABF-8200-5739-F2C6B97D7F74}"/>
              </a:ext>
            </a:extLst>
          </p:cNvPr>
          <p:cNvCxnSpPr/>
          <p:nvPr/>
        </p:nvCxnSpPr>
        <p:spPr>
          <a:xfrm flipV="1">
            <a:off x="2036675" y="2160006"/>
            <a:ext cx="334882" cy="42288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1CCC65-641D-9D84-8556-4ABF1AC664DF}"/>
              </a:ext>
            </a:extLst>
          </p:cNvPr>
          <p:cNvCxnSpPr>
            <a:endCxn id="26" idx="1"/>
          </p:cNvCxnSpPr>
          <p:nvPr/>
        </p:nvCxnSpPr>
        <p:spPr>
          <a:xfrm>
            <a:off x="1017676" y="5680184"/>
            <a:ext cx="1353881" cy="38622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EB8C7C-9D51-409D-B9BC-17FD74E01103}"/>
              </a:ext>
            </a:extLst>
          </p:cNvPr>
          <p:cNvCxnSpPr>
            <a:endCxn id="25" idx="1"/>
          </p:cNvCxnSpPr>
          <p:nvPr/>
        </p:nvCxnSpPr>
        <p:spPr>
          <a:xfrm>
            <a:off x="2078048" y="4779745"/>
            <a:ext cx="293509" cy="2414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C30FCB5-247A-8060-DFA3-1850A7674C79}"/>
              </a:ext>
            </a:extLst>
          </p:cNvPr>
          <p:cNvSpPr/>
          <p:nvPr/>
        </p:nvSpPr>
        <p:spPr>
          <a:xfrm>
            <a:off x="2566608" y="971514"/>
            <a:ext cx="1560186" cy="830997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successfully execute affiliation strategy to build density in existing markets via clusters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87B348-1F43-A60A-DB47-EE0C913E047D}"/>
              </a:ext>
            </a:extLst>
          </p:cNvPr>
          <p:cNvSpPr/>
          <p:nvPr/>
        </p:nvSpPr>
        <p:spPr>
          <a:xfrm>
            <a:off x="2566607" y="2075441"/>
            <a:ext cx="6002690" cy="754053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873FD0-80D1-E9BB-2373-CA941676DDA2}"/>
              </a:ext>
            </a:extLst>
          </p:cNvPr>
          <p:cNvSpPr/>
          <p:nvPr/>
        </p:nvSpPr>
        <p:spPr>
          <a:xfrm>
            <a:off x="2566607" y="3125266"/>
            <a:ext cx="6002690" cy="754053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D67F11-27F7-0444-C4BC-80D93850E8CD}"/>
              </a:ext>
            </a:extLst>
          </p:cNvPr>
          <p:cNvSpPr/>
          <p:nvPr/>
        </p:nvSpPr>
        <p:spPr>
          <a:xfrm>
            <a:off x="2566607" y="4154361"/>
            <a:ext cx="6336780" cy="702756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665EDD-DADD-53E7-248D-F65925F4B94F}"/>
              </a:ext>
            </a:extLst>
          </p:cNvPr>
          <p:cNvSpPr/>
          <p:nvPr/>
        </p:nvSpPr>
        <p:spPr>
          <a:xfrm>
            <a:off x="2566606" y="5215515"/>
            <a:ext cx="6336781" cy="779701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B77B4740-5647-EE6F-1807-35DA65982AD9}"/>
              </a:ext>
            </a:extLst>
          </p:cNvPr>
          <p:cNvSpPr>
            <a:spLocks/>
          </p:cNvSpPr>
          <p:nvPr/>
        </p:nvSpPr>
        <p:spPr bwMode="auto">
          <a:xfrm flipH="1" flipV="1">
            <a:off x="1297603" y="3199104"/>
            <a:ext cx="1058999" cy="1092912"/>
          </a:xfrm>
          <a:custGeom>
            <a:avLst/>
            <a:gdLst>
              <a:gd name="T0" fmla="*/ 1059 w 8776"/>
              <a:gd name="T1" fmla="*/ 0 h 10029"/>
              <a:gd name="T2" fmla="*/ 1059 w 8776"/>
              <a:gd name="T3" fmla="*/ 10029 h 10029"/>
              <a:gd name="T4" fmla="*/ 8776 w 8776"/>
              <a:gd name="T5" fmla="*/ 7521 h 10029"/>
              <a:gd name="T6" fmla="*/ 8776 w 8776"/>
              <a:gd name="T7" fmla="*/ 2507 h 10029"/>
              <a:gd name="T8" fmla="*/ 1059 w 8776"/>
              <a:gd name="T9" fmla="*/ 0 h 10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6" h="10029">
                <a:moveTo>
                  <a:pt x="1059" y="0"/>
                </a:moveTo>
                <a:cubicBezTo>
                  <a:pt x="0" y="3259"/>
                  <a:pt x="0" y="6770"/>
                  <a:pt x="1059" y="10029"/>
                </a:cubicBezTo>
                <a:lnTo>
                  <a:pt x="8776" y="7521"/>
                </a:lnTo>
                <a:cubicBezTo>
                  <a:pt x="8247" y="5892"/>
                  <a:pt x="8247" y="4136"/>
                  <a:pt x="8776" y="2507"/>
                </a:cubicBezTo>
                <a:lnTo>
                  <a:pt x="1059" y="0"/>
                </a:lnTo>
                <a:close/>
              </a:path>
            </a:pathLst>
          </a:custGeom>
          <a:solidFill>
            <a:srgbClr val="8FB2FF"/>
          </a:solidFill>
          <a:ln w="3810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Freeform 24">
            <a:extLst>
              <a:ext uri="{FF2B5EF4-FFF2-40B4-BE49-F238E27FC236}">
                <a16:creationId xmlns:a16="http://schemas.microsoft.com/office/drawing/2014/main" id="{742E4415-2259-52F9-E283-FDD65E73D4A6}"/>
              </a:ext>
            </a:extLst>
          </p:cNvPr>
          <p:cNvSpPr>
            <a:spLocks/>
          </p:cNvSpPr>
          <p:nvPr/>
        </p:nvSpPr>
        <p:spPr bwMode="auto">
          <a:xfrm flipH="1" flipV="1">
            <a:off x="202364" y="1775775"/>
            <a:ext cx="1151611" cy="1052972"/>
          </a:xfrm>
          <a:custGeom>
            <a:avLst/>
            <a:gdLst>
              <a:gd name="T0" fmla="*/ 0 w 4769"/>
              <a:gd name="T1" fmla="*/ 3283 h 4832"/>
              <a:gd name="T2" fmla="*/ 4769 w 4769"/>
              <a:gd name="T3" fmla="*/ 4832 h 4832"/>
              <a:gd name="T4" fmla="*/ 4769 w 4769"/>
              <a:gd name="T5" fmla="*/ 775 h 4832"/>
              <a:gd name="T6" fmla="*/ 2385 w 4769"/>
              <a:gd name="T7" fmla="*/ 0 h 4832"/>
              <a:gd name="T8" fmla="*/ 0 w 4769"/>
              <a:gd name="T9" fmla="*/ 3283 h 4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9" h="4832">
                <a:moveTo>
                  <a:pt x="0" y="3283"/>
                </a:moveTo>
                <a:cubicBezTo>
                  <a:pt x="1386" y="4290"/>
                  <a:pt x="3056" y="4832"/>
                  <a:pt x="4769" y="4832"/>
                </a:cubicBezTo>
                <a:lnTo>
                  <a:pt x="4769" y="775"/>
                </a:lnTo>
                <a:cubicBezTo>
                  <a:pt x="3913" y="775"/>
                  <a:pt x="3078" y="504"/>
                  <a:pt x="2385" y="0"/>
                </a:cubicBezTo>
                <a:lnTo>
                  <a:pt x="0" y="3283"/>
                </a:lnTo>
                <a:close/>
              </a:path>
            </a:pathLst>
          </a:custGeom>
          <a:solidFill>
            <a:srgbClr val="0653FE"/>
          </a:solidFill>
          <a:ln w="3810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8A6B6131-BA84-8C98-F1D6-1838C734F87E}"/>
              </a:ext>
            </a:extLst>
          </p:cNvPr>
          <p:cNvSpPr>
            <a:spLocks/>
          </p:cNvSpPr>
          <p:nvPr/>
        </p:nvSpPr>
        <p:spPr bwMode="auto">
          <a:xfrm flipH="1" flipV="1">
            <a:off x="894941" y="2189702"/>
            <a:ext cx="1288516" cy="1158269"/>
          </a:xfrm>
          <a:custGeom>
            <a:avLst/>
            <a:gdLst>
              <a:gd name="T0" fmla="*/ 0 w 5332"/>
              <a:gd name="T1" fmla="*/ 1254 h 5311"/>
              <a:gd name="T2" fmla="*/ 2947 w 5332"/>
              <a:gd name="T3" fmla="*/ 5311 h 5311"/>
              <a:gd name="T4" fmla="*/ 5332 w 5332"/>
              <a:gd name="T5" fmla="*/ 2029 h 5311"/>
              <a:gd name="T6" fmla="*/ 3858 w 5332"/>
              <a:gd name="T7" fmla="*/ 0 h 5311"/>
              <a:gd name="T8" fmla="*/ 0 w 5332"/>
              <a:gd name="T9" fmla="*/ 1254 h 5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2" h="5311">
                <a:moveTo>
                  <a:pt x="0" y="1254"/>
                </a:moveTo>
                <a:cubicBezTo>
                  <a:pt x="529" y="2884"/>
                  <a:pt x="1561" y="4304"/>
                  <a:pt x="2947" y="5311"/>
                </a:cubicBezTo>
                <a:lnTo>
                  <a:pt x="5332" y="2029"/>
                </a:lnTo>
                <a:cubicBezTo>
                  <a:pt x="4639" y="1525"/>
                  <a:pt x="4123" y="815"/>
                  <a:pt x="3858" y="0"/>
                </a:cubicBezTo>
                <a:lnTo>
                  <a:pt x="0" y="1254"/>
                </a:lnTo>
                <a:close/>
              </a:path>
            </a:pathLst>
          </a:custGeom>
          <a:solidFill>
            <a:srgbClr val="487FFE"/>
          </a:solidFill>
          <a:ln w="3810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Freeform 30">
            <a:extLst>
              <a:ext uri="{FF2B5EF4-FFF2-40B4-BE49-F238E27FC236}">
                <a16:creationId xmlns:a16="http://schemas.microsoft.com/office/drawing/2014/main" id="{9FF753B6-6DAE-6FCF-EB05-C87A5A488A3F}"/>
              </a:ext>
            </a:extLst>
          </p:cNvPr>
          <p:cNvSpPr>
            <a:spLocks/>
          </p:cNvSpPr>
          <p:nvPr/>
        </p:nvSpPr>
        <p:spPr bwMode="auto">
          <a:xfrm flipH="1" flipV="1">
            <a:off x="894941" y="4143146"/>
            <a:ext cx="1288516" cy="1156454"/>
          </a:xfrm>
          <a:custGeom>
            <a:avLst/>
            <a:gdLst>
              <a:gd name="T0" fmla="*/ 5895 w 10665"/>
              <a:gd name="T1" fmla="*/ 0 h 10621"/>
              <a:gd name="T2" fmla="*/ 0 w 10665"/>
              <a:gd name="T3" fmla="*/ 8114 h 10621"/>
              <a:gd name="T4" fmla="*/ 7717 w 10665"/>
              <a:gd name="T5" fmla="*/ 10621 h 10621"/>
              <a:gd name="T6" fmla="*/ 10665 w 10665"/>
              <a:gd name="T7" fmla="*/ 6564 h 10621"/>
              <a:gd name="T8" fmla="*/ 5895 w 10665"/>
              <a:gd name="T9" fmla="*/ 0 h 10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5" h="10621">
                <a:moveTo>
                  <a:pt x="5895" y="0"/>
                </a:moveTo>
                <a:cubicBezTo>
                  <a:pt x="3123" y="2014"/>
                  <a:pt x="1059" y="4855"/>
                  <a:pt x="0" y="8114"/>
                </a:cubicBezTo>
                <a:lnTo>
                  <a:pt x="7717" y="10621"/>
                </a:lnTo>
                <a:cubicBezTo>
                  <a:pt x="8246" y="8992"/>
                  <a:pt x="9278" y="7571"/>
                  <a:pt x="10665" y="6564"/>
                </a:cubicBezTo>
                <a:lnTo>
                  <a:pt x="5895" y="0"/>
                </a:lnTo>
                <a:close/>
              </a:path>
            </a:pathLst>
          </a:custGeom>
          <a:solidFill>
            <a:srgbClr val="C1D4FF"/>
          </a:solidFill>
          <a:ln w="3810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D8C34DA7-AB34-92A1-3FB9-FEBA15D18C22}"/>
              </a:ext>
            </a:extLst>
          </p:cNvPr>
          <p:cNvSpPr>
            <a:spLocks/>
          </p:cNvSpPr>
          <p:nvPr/>
        </p:nvSpPr>
        <p:spPr bwMode="auto">
          <a:xfrm flipH="1" flipV="1">
            <a:off x="202364" y="4662370"/>
            <a:ext cx="1151611" cy="1052972"/>
          </a:xfrm>
          <a:custGeom>
            <a:avLst/>
            <a:gdLst>
              <a:gd name="T0" fmla="*/ 9538 w 9538"/>
              <a:gd name="T1" fmla="*/ 0 h 9664"/>
              <a:gd name="T2" fmla="*/ 0 w 9538"/>
              <a:gd name="T3" fmla="*/ 3100 h 9664"/>
              <a:gd name="T4" fmla="*/ 4769 w 9538"/>
              <a:gd name="T5" fmla="*/ 9664 h 9664"/>
              <a:gd name="T6" fmla="*/ 9538 w 9538"/>
              <a:gd name="T7" fmla="*/ 8114 h 9664"/>
              <a:gd name="T8" fmla="*/ 9538 w 9538"/>
              <a:gd name="T9" fmla="*/ 0 h 9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38" h="9664">
                <a:moveTo>
                  <a:pt x="9538" y="0"/>
                </a:moveTo>
                <a:cubicBezTo>
                  <a:pt x="6111" y="0"/>
                  <a:pt x="2772" y="1085"/>
                  <a:pt x="0" y="3100"/>
                </a:cubicBezTo>
                <a:lnTo>
                  <a:pt x="4769" y="9664"/>
                </a:lnTo>
                <a:cubicBezTo>
                  <a:pt x="6155" y="8657"/>
                  <a:pt x="7825" y="8114"/>
                  <a:pt x="9538" y="8114"/>
                </a:cubicBezTo>
                <a:lnTo>
                  <a:pt x="9538" y="0"/>
                </a:lnTo>
                <a:close/>
              </a:path>
            </a:pathLst>
          </a:custGeom>
          <a:solidFill>
            <a:srgbClr val="E5EDFF"/>
          </a:solidFill>
          <a:ln w="3810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B4730-C51E-CEE2-B99B-5262CBA95E43}"/>
              </a:ext>
            </a:extLst>
          </p:cNvPr>
          <p:cNvSpPr txBox="1"/>
          <p:nvPr/>
        </p:nvSpPr>
        <p:spPr>
          <a:xfrm rot="10800000" flipH="1" flipV="1">
            <a:off x="1178808" y="4395870"/>
            <a:ext cx="1159665" cy="261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Capabilities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CCB743-1DE7-8944-C6BA-2DC684D81BB4}"/>
              </a:ext>
            </a:extLst>
          </p:cNvPr>
          <p:cNvSpPr txBox="1"/>
          <p:nvPr/>
        </p:nvSpPr>
        <p:spPr>
          <a:xfrm rot="10800000" flipH="1" flipV="1">
            <a:off x="1423262" y="3472564"/>
            <a:ext cx="1159665" cy="261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Unique </a:t>
            </a:r>
            <a:b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</a:t>
            </a:r>
            <a:b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Proposition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ACABAB-1CA2-2838-9C0F-033F5B823A8D}"/>
              </a:ext>
            </a:extLst>
          </p:cNvPr>
          <p:cNvSpPr txBox="1"/>
          <p:nvPr/>
        </p:nvSpPr>
        <p:spPr>
          <a:xfrm rot="10800000" flipH="1" flipV="1">
            <a:off x="1171371" y="2626103"/>
            <a:ext cx="1159665" cy="261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sz="11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Industry </a:t>
            </a:r>
            <a:br>
              <a:rPr lang="en-US" sz="11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Tailwinds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118BB5-9EB3-1D99-AF9E-5059C53E5AE0}"/>
              </a:ext>
            </a:extLst>
          </p:cNvPr>
          <p:cNvSpPr txBox="1"/>
          <p:nvPr/>
        </p:nvSpPr>
        <p:spPr>
          <a:xfrm rot="10800000" flipH="1" flipV="1">
            <a:off x="269852" y="1998016"/>
            <a:ext cx="1159665" cy="261427"/>
          </a:xfrm>
          <a:prstGeom prst="rect">
            <a:avLst/>
          </a:prstGeom>
          <a:effectLst/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sz="11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Attractive Transaction Structure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933C88-4470-E8C4-B864-0267C8B7012D}"/>
              </a:ext>
            </a:extLst>
          </p:cNvPr>
          <p:cNvSpPr txBox="1"/>
          <p:nvPr/>
        </p:nvSpPr>
        <p:spPr>
          <a:xfrm rot="10800000" flipH="1" flipV="1">
            <a:off x="240614" y="5045024"/>
            <a:ext cx="1159665" cy="261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Multi-Pronged Growth </a:t>
            </a:r>
            <a:b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Strategy </a:t>
            </a:r>
          </a:p>
        </p:txBody>
      </p:sp>
      <p:sp>
        <p:nvSpPr>
          <p:cNvPr id="48" name="Pentagon 75">
            <a:extLst>
              <a:ext uri="{FF2B5EF4-FFF2-40B4-BE49-F238E27FC236}">
                <a16:creationId xmlns:a16="http://schemas.microsoft.com/office/drawing/2014/main" id="{356412E9-4157-04C7-17CE-DB51BC37C52B}"/>
              </a:ext>
            </a:extLst>
          </p:cNvPr>
          <p:cNvSpPr/>
          <p:nvPr/>
        </p:nvSpPr>
        <p:spPr>
          <a:xfrm>
            <a:off x="2580578" y="1012302"/>
            <a:ext cx="6426985" cy="947547"/>
          </a:xfrm>
          <a:prstGeom prst="homePlate">
            <a:avLst>
              <a:gd name="adj" fmla="val 31236"/>
            </a:avLst>
          </a:prstGeom>
          <a:solidFill>
            <a:srgbClr val="0653FE"/>
          </a:solidFill>
          <a:ln w="19050">
            <a:solidFill>
              <a:srgbClr val="487F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5CB1A4-B607-666C-8003-8B5B6EC1756A}"/>
              </a:ext>
            </a:extLst>
          </p:cNvPr>
          <p:cNvSpPr/>
          <p:nvPr/>
        </p:nvSpPr>
        <p:spPr>
          <a:xfrm>
            <a:off x="2566606" y="1026874"/>
            <a:ext cx="6171951" cy="754053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71450" indent="-171450"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¡"/>
            </a:pP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45501EA4-203C-BBE4-032E-1B6635B609AB}"/>
              </a:ext>
            </a:extLst>
          </p:cNvPr>
          <p:cNvSpPr/>
          <p:nvPr/>
        </p:nvSpPr>
        <p:spPr>
          <a:xfrm flipH="1">
            <a:off x="2371557" y="1001997"/>
            <a:ext cx="209022" cy="1005840"/>
          </a:xfrm>
          <a:prstGeom prst="rightBrace">
            <a:avLst>
              <a:gd name="adj1" fmla="val 0"/>
              <a:gd name="adj2" fmla="val 773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7E03B-9097-C704-8E3D-FE184173A927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686BA-DA51-FC93-BC89-E6BDA8666C0E}"/>
              </a:ext>
            </a:extLst>
          </p:cNvPr>
          <p:cNvSpPr/>
          <p:nvPr/>
        </p:nvSpPr>
        <p:spPr>
          <a:xfrm>
            <a:off x="136437" y="3486894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+mj-lt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28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DBF37-83F9-45A7-84F2-53075F22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&amp; Mitigants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AC9A8-D77F-4BD7-921D-3C22EEC1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03236F9B-AD59-BF9E-FC49-AA29E44F8A3E}"/>
              </a:ext>
            </a:extLst>
          </p:cNvPr>
          <p:cNvSpPr txBox="1"/>
          <p:nvPr/>
        </p:nvSpPr>
        <p:spPr>
          <a:xfrm>
            <a:off x="1262819" y="3839192"/>
            <a:ext cx="2851981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16D9D2-6F93-6A57-62E9-9BA1B1B06B6D}"/>
              </a:ext>
            </a:extLst>
          </p:cNvPr>
          <p:cNvSpPr/>
          <p:nvPr/>
        </p:nvSpPr>
        <p:spPr>
          <a:xfrm>
            <a:off x="112057" y="5166530"/>
            <a:ext cx="1063179" cy="1083207"/>
          </a:xfrm>
          <a:prstGeom prst="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Intensity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23E58-88E6-B666-758C-33AF2FF8C49E}"/>
              </a:ext>
            </a:extLst>
          </p:cNvPr>
          <p:cNvSpPr/>
          <p:nvPr/>
        </p:nvSpPr>
        <p:spPr>
          <a:xfrm>
            <a:off x="112057" y="3830682"/>
            <a:ext cx="1063179" cy="1083207"/>
          </a:xfrm>
          <a:prstGeom prst="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Declining Margins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2C67E-98B5-CB91-F638-9C1870DE37B6}"/>
              </a:ext>
            </a:extLst>
          </p:cNvPr>
          <p:cNvSpPr/>
          <p:nvPr/>
        </p:nvSpPr>
        <p:spPr>
          <a:xfrm>
            <a:off x="112057" y="2494835"/>
            <a:ext cx="1063179" cy="1083207"/>
          </a:xfrm>
          <a:prstGeom prst="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Competitive Landscape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AD53D-DCDC-7E72-F0F4-152760DA4AEE}"/>
              </a:ext>
            </a:extLst>
          </p:cNvPr>
          <p:cNvSpPr/>
          <p:nvPr/>
        </p:nvSpPr>
        <p:spPr>
          <a:xfrm>
            <a:off x="112057" y="1158988"/>
            <a:ext cx="1063179" cy="1083207"/>
          </a:xfrm>
          <a:prstGeom prst="rect">
            <a:avLst/>
          </a:prstGeom>
          <a:solidFill>
            <a:srgbClr val="487F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Concentration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1116DA-E9DA-4106-85F0-0719AA4ABABD}"/>
              </a:ext>
            </a:extLst>
          </p:cNvPr>
          <p:cNvCxnSpPr>
            <a:cxnSpLocks/>
          </p:cNvCxnSpPr>
          <p:nvPr/>
        </p:nvCxnSpPr>
        <p:spPr>
          <a:xfrm>
            <a:off x="185798" y="5040209"/>
            <a:ext cx="8686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C4D187-F9CF-DA69-723D-C459349ECE6D}"/>
              </a:ext>
            </a:extLst>
          </p:cNvPr>
          <p:cNvCxnSpPr>
            <a:cxnSpLocks/>
          </p:cNvCxnSpPr>
          <p:nvPr/>
        </p:nvCxnSpPr>
        <p:spPr>
          <a:xfrm>
            <a:off x="185798" y="3704362"/>
            <a:ext cx="8686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07646B-E1A7-B389-170D-BD5398E1788B}"/>
              </a:ext>
            </a:extLst>
          </p:cNvPr>
          <p:cNvCxnSpPr>
            <a:cxnSpLocks/>
          </p:cNvCxnSpPr>
          <p:nvPr/>
        </p:nvCxnSpPr>
        <p:spPr>
          <a:xfrm>
            <a:off x="112057" y="2368515"/>
            <a:ext cx="8686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>
            <a:extLst>
              <a:ext uri="{FF2B5EF4-FFF2-40B4-BE49-F238E27FC236}">
                <a16:creationId xmlns:a16="http://schemas.microsoft.com/office/drawing/2014/main" id="{D8E5315E-DB70-5390-27FB-505AD7A98811}"/>
              </a:ext>
            </a:extLst>
          </p:cNvPr>
          <p:cNvSpPr txBox="1"/>
          <p:nvPr/>
        </p:nvSpPr>
        <p:spPr>
          <a:xfrm>
            <a:off x="1262819" y="1166551"/>
            <a:ext cx="2851981" cy="5264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29504D-27D3-7A32-F99D-A7270AAEFCEA}"/>
              </a:ext>
            </a:extLst>
          </p:cNvPr>
          <p:cNvSpPr/>
          <p:nvPr/>
        </p:nvSpPr>
        <p:spPr>
          <a:xfrm>
            <a:off x="1248977" y="781548"/>
            <a:ext cx="2929632" cy="2388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CCDC9-DF95-B41C-6C52-19EC90C78B96}"/>
              </a:ext>
            </a:extLst>
          </p:cNvPr>
          <p:cNvSpPr/>
          <p:nvPr/>
        </p:nvSpPr>
        <p:spPr>
          <a:xfrm>
            <a:off x="4256012" y="781548"/>
            <a:ext cx="4630428" cy="2388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 Risk Mitigant(s)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451D3D5-C99B-461B-271F-8C36AB6784E3}"/>
              </a:ext>
            </a:extLst>
          </p:cNvPr>
          <p:cNvSpPr txBox="1"/>
          <p:nvPr/>
        </p:nvSpPr>
        <p:spPr>
          <a:xfrm>
            <a:off x="4266192" y="1166551"/>
            <a:ext cx="4620248" cy="5264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 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7577126-36B6-3788-1956-0983306AFF1A}"/>
              </a:ext>
            </a:extLst>
          </p:cNvPr>
          <p:cNvSpPr txBox="1"/>
          <p:nvPr/>
        </p:nvSpPr>
        <p:spPr>
          <a:xfrm>
            <a:off x="1262819" y="2493216"/>
            <a:ext cx="2851981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3886EA7-4A89-4072-E86C-82396ABC0E01}"/>
              </a:ext>
            </a:extLst>
          </p:cNvPr>
          <p:cNvSpPr txBox="1"/>
          <p:nvPr/>
        </p:nvSpPr>
        <p:spPr>
          <a:xfrm>
            <a:off x="4266192" y="2493216"/>
            <a:ext cx="4606406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45720" marR="508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8571"/>
              <a:tabLst>
                <a:tab pos="193040" algn="l"/>
              </a:tabLst>
            </a:pPr>
            <a:endParaRPr lang="en-US" sz="10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05034DBD-A9E9-1498-3392-B74FF730BE90}"/>
              </a:ext>
            </a:extLst>
          </p:cNvPr>
          <p:cNvSpPr txBox="1"/>
          <p:nvPr/>
        </p:nvSpPr>
        <p:spPr>
          <a:xfrm>
            <a:off x="4266192" y="3839192"/>
            <a:ext cx="4606406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4D0EDA0-43F1-13E4-7B86-C20F2C1A9FB5}"/>
              </a:ext>
            </a:extLst>
          </p:cNvPr>
          <p:cNvSpPr txBox="1"/>
          <p:nvPr/>
        </p:nvSpPr>
        <p:spPr>
          <a:xfrm>
            <a:off x="1262819" y="5175641"/>
            <a:ext cx="2851981" cy="5777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F69FED3-3A62-3CC2-9375-4853A90F1911}"/>
              </a:ext>
            </a:extLst>
          </p:cNvPr>
          <p:cNvSpPr txBox="1"/>
          <p:nvPr/>
        </p:nvSpPr>
        <p:spPr>
          <a:xfrm>
            <a:off x="4266192" y="5175641"/>
            <a:ext cx="4606406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  <a:p>
            <a:pPr marL="182880" marR="5080" indent="-137160" algn="just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8571"/>
              <a:buFont typeface="Apple SD Gothic Neo"/>
              <a:buChar char="■"/>
              <a:tabLst>
                <a:tab pos="193040" algn="l"/>
              </a:tabLst>
            </a:pPr>
            <a:r>
              <a:rPr lang="en-US" sz="1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 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04819-E484-A286-51C8-CC7501B13C2B}"/>
              </a:ext>
            </a:extLst>
          </p:cNvPr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Company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914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4da37251-5e0c-4a7f-b958-cc50a913a08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</p:tagLst>
</file>

<file path=ppt/theme/theme1.xml><?xml version="1.0" encoding="utf-8"?>
<a:theme xmlns:a="http://schemas.openxmlformats.org/drawingml/2006/main" name="templat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72414</TotalTime>
  <Words>2408</Words>
  <Application>Microsoft Office PowerPoint</Application>
  <PresentationFormat>Letter Paper (8.5x11 in)</PresentationFormat>
  <Paragraphs>625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Apple SD Gothic Neo</vt:lpstr>
      <vt:lpstr>Arial</vt:lpstr>
      <vt:lpstr>Garamond</vt:lpstr>
      <vt:lpstr>Roboto</vt:lpstr>
      <vt:lpstr>Wingdings</vt:lpstr>
      <vt:lpstr>Wingdings 2</vt:lpstr>
      <vt:lpstr>template</vt:lpstr>
      <vt:lpstr>PowerPoint Presentation</vt:lpstr>
      <vt:lpstr>Disclaimer</vt:lpstr>
      <vt:lpstr>Opportunity Overview</vt:lpstr>
      <vt:lpstr>Key Investment Highlights</vt:lpstr>
      <vt:lpstr>Transaction Summary</vt:lpstr>
      <vt:lpstr>Diligence Timeline </vt:lpstr>
      <vt:lpstr>Sponsor Overview</vt:lpstr>
      <vt:lpstr>Investment Merits</vt:lpstr>
      <vt:lpstr>Risks &amp; Mitigants</vt:lpstr>
      <vt:lpstr>Industry Overview</vt:lpstr>
      <vt:lpstr>TAM Opportunity by End Market</vt:lpstr>
      <vt:lpstr>Competitive Landscape </vt:lpstr>
      <vt:lpstr>Services Overview</vt:lpstr>
      <vt:lpstr>Unique Value Proposition </vt:lpstr>
      <vt:lpstr>Business Mix</vt:lpstr>
      <vt:lpstr>Customer Summary</vt:lpstr>
      <vt:lpstr>Customer Retention Analysis</vt:lpstr>
      <vt:lpstr>Customer Cohort Analysis</vt:lpstr>
      <vt:lpstr>Recent Momentum </vt:lpstr>
      <vt:lpstr>Free Trial Conversions</vt:lpstr>
      <vt:lpstr>Near-Term Customer Pipeline </vt:lpstr>
      <vt:lpstr>Current Management Team</vt:lpstr>
      <vt:lpstr>Management Organizational Chart</vt:lpstr>
      <vt:lpstr>Historical Financial Summary</vt:lpstr>
      <vt:lpstr>Quarterly Ramp</vt:lpstr>
      <vt:lpstr>Revenue by Service Offering</vt:lpstr>
      <vt:lpstr>Balance Sheet Summary</vt:lpstr>
      <vt:lpstr>Growth Plan</vt:lpstr>
      <vt:lpstr>Sponsor Returns Summary</vt:lpstr>
      <vt:lpstr>Base Case Forecast</vt:lpstr>
      <vt:lpstr>Upside Case Forecast</vt:lpstr>
      <vt:lpstr>Downside Case Forecast</vt:lpstr>
      <vt:lpstr>Precedent Transactions</vt:lpstr>
      <vt:lpstr>Clear Exit Opportunities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LockRoom</dc:creator>
  <cp:lastModifiedBy>Eric Rustad</cp:lastModifiedBy>
  <cp:revision>738</cp:revision>
  <dcterms:created xsi:type="dcterms:W3CDTF">2018-07-12T05:55:19Z</dcterms:created>
  <dcterms:modified xsi:type="dcterms:W3CDTF">2024-10-16T22:11:39Z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