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8.xml"/>
  <Override ContentType="application/vnd.ms-office.chartcolorstyle+xml" PartName="/ppt/charts/colors11.xml"/>
  <Override ContentType="application/vnd.ms-office.chartcolorstyle+xml" PartName="/ppt/charts/colors13.xml"/>
  <Override ContentType="application/vnd.ms-office.chartcolorstyle+xml" PartName="/ppt/charts/colors5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7.xml"/>
  <Override ContentType="application/vnd.ms-office.chartcolorstyle+xml" PartName="/ppt/charts/colors10.xml"/>
  <Override ContentType="application/vnd.ms-office.chartcolorstyle+xml" PartName="/ppt/charts/colors9.xml"/>
  <Override ContentType="application/vnd.ms-office.chartcolorstyle+xml" PartName="/ppt/charts/colors1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drawingml.chart+xml" PartName="/ppt/charts/chart10.xml"/>
  <Override ContentType="application/vnd.openxmlformats-officedocument.drawingml.chart+xml" PartName="/ppt/charts/chart12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5.xml"/>
  <Override ContentType="application/vnd.openxmlformats-officedocument.drawingml.chart+xml" PartName="/ppt/charts/chart11.xml"/>
  <Override ContentType="application/vnd.openxmlformats-officedocument.drawingml.chart+xml" PartName="/ppt/charts/chart1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5.xml"/>
  <Override ContentType="application/vnd.ms-office.chartstyle+xml" PartName="/ppt/charts/style8.xml"/>
  <Override ContentType="application/vnd.ms-office.chartstyle+xml" PartName="/ppt/charts/style1.xml"/>
  <Override ContentType="application/vnd.ms-office.chartstyle+xml" PartName="/ppt/charts/style12.xml"/>
  <Override ContentType="application/vnd.ms-office.chartstyle+xml" PartName="/ppt/charts/style9.xml"/>
  <Override ContentType="application/vnd.ms-office.chartstyle+xml" PartName="/ppt/charts/style4.xml"/>
  <Override ContentType="application/vnd.ms-office.chartstyle+xml" PartName="/ppt/charts/style10.xml"/>
  <Override ContentType="application/vnd.ms-office.chartstyle+xml" PartName="/ppt/charts/style7.xml"/>
  <Override ContentType="application/vnd.ms-office.chartstyle+xml" PartName="/ppt/charts/style6.xml"/>
  <Override ContentType="application/vnd.ms-office.chartstyle+xml" PartName="/ppt/charts/style11.xml"/>
  <Override ContentType="application/vnd.ms-office.chartstyle+xml" PartName="/ppt/charts/style2.xml"/>
  <Override ContentType="application/vnd.ms-office.chartstyle+xml" PartName="/ppt/charts/style13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  <p:embeddedFont>
      <p:font typeface="Noto Sans Symbols"/>
      <p:regular r:id="rId42"/>
      <p:bold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4" roundtripDataSignature="AMtx7mgO7btDUuBC05+u9hXS5v/2BiLl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5.xml"/><Relationship Id="rId42" Type="http://schemas.openxmlformats.org/officeDocument/2006/relationships/font" Target="fonts/NotoSansSymbols-regular.fnt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44" Type="http://customschemas.google.com/relationships/presentationmetadata" Target="metadata"/><Relationship Id="rId21" Type="http://schemas.openxmlformats.org/officeDocument/2006/relationships/slide" Target="slides/slide16.xml"/><Relationship Id="rId43" Type="http://schemas.openxmlformats.org/officeDocument/2006/relationships/font" Target="fonts/NotoSansSymbols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bold.fntdata"/><Relationship Id="rId16" Type="http://schemas.openxmlformats.org/officeDocument/2006/relationships/slide" Target="slides/slide11.xml"/><Relationship Id="rId38" Type="http://schemas.openxmlformats.org/officeDocument/2006/relationships/font" Target="fonts/Robo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10.xml.rels><?xml version="1.0" encoding="UTF-8" standalone="yes"?>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/Relationships>
</file>

<file path=ppt/charts/_rels/chart11.xml.rels><?xml version="1.0" encoding="UTF-8" standalone="yes"?>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/Relationships>
</file>

<file path=ppt/charts/_rels/chart12.xml.rels><?xml version="1.0" encoding="UTF-8" standalone="yes"?>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/Relationships>
</file>

<file path=ppt/charts/_rels/chart13.xml.rels><?xml version="1.0" encoding="UTF-8" standalone="yes"?>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Rusty\Documents\RiverStone%20Reporting\1.%20Institutional\Elm%20Tree%20Capital\Great%20Lakes%20Industrial\Great%20Lakes%20Industrial%20Charts%20v1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2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3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4.xlsx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0.xlsx" TargetMode="External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0.xlsx" TargetMode="External"/></Relationships>
</file>

<file path=ppt/charts/_rels/chart8.xml.rels><?xml version="1.0" encoding="UTF-8" standalone="yes"?>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/Relationships>
</file>

<file path=ppt/charts/_rels/chart9.xml.rels><?xml version="1.0" encoding="UTF-8" standalone="yes"?>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C:\Users\Rusty\Documents\RiverStone%20Reporting\1.%20Institutional\Elm%20Tree%20Capital\Great%20Lakes%20Industrial\Great%20Lakes%20Industrial%20Financial%20Model%20v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ARR</c:v>
                </c:pt>
              </c:strCache>
            </c:strRef>
          </c:tx>
          <c:spPr>
            <a:solidFill>
              <a:srgbClr val="487F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2021A</c:v>
                </c:pt>
                <c:pt idx="1">
                  <c:v>2022A</c:v>
                </c:pt>
                <c:pt idx="2">
                  <c:v>2023A</c:v>
                </c:pt>
                <c:pt idx="3">
                  <c:v>LTM 
Jun-24A</c:v>
                </c:pt>
              </c:strCache>
            </c:strRef>
          </c:cat>
          <c:val>
            <c:numRef>
              <c:f>Sheet1!$B$2:$B$5</c:f>
              <c:numCache>
                <c:formatCode>"$"#,##0_);\("$"#,##0\)</c:formatCode>
                <c:ptCount val="4"/>
                <c:pt idx="0">
                  <c:v>100</c:v>
                </c:pt>
                <c:pt idx="1">
                  <c:v>105</c:v>
                </c:pt>
                <c:pt idx="2">
                  <c:v>115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3-41F3-9A1D-D67C24BA3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Adj. EBITDA</c:v>
                </c:pt>
              </c:strCache>
            </c:strRef>
          </c:tx>
          <c:spPr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2021A</c:v>
                </c:pt>
                <c:pt idx="1">
                  <c:v>2022A</c:v>
                </c:pt>
                <c:pt idx="2">
                  <c:v>2023A</c:v>
                </c:pt>
                <c:pt idx="3">
                  <c:v>LTM 
Jun-24A</c:v>
                </c:pt>
              </c:strCache>
            </c:strRef>
          </c:cat>
          <c:val>
            <c:numRef>
              <c:f>Sheet1!$C$2:$C$5</c:f>
              <c:numCache>
                <c:formatCode>"$"#,##0_);\("$"#,##0\)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13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3-41F3-9A1D-D67C24BA3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182183327"/>
        <c:axId val="1182184287"/>
      </c:barChart>
      <c:catAx>
        <c:axId val="11821833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182184287"/>
        <c:crosses val="autoZero"/>
        <c:auto val="1"/>
        <c:lblAlgn val="ctr"/>
        <c:lblOffset val="100"/>
        <c:noMultiLvlLbl val="0"/>
      </c:catAx>
      <c:valAx>
        <c:axId val="1182184287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182183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43462622727715"/>
          <c:y val="0.87624861653267616"/>
          <c:w val="0.47513074754544576"/>
          <c:h val="9.0981818056964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Summary'!$T$31:$X$31</c:f>
              <c:strCache>
                <c:ptCount val="5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  <c:pt idx="4">
                  <c:v>LTM 
Apr-24A</c:v>
                </c:pt>
              </c:strCache>
            </c:strRef>
          </c:cat>
          <c:val>
            <c:numRef>
              <c:f>'Historical Summary'!$T$35:$X$35</c:f>
              <c:numCache>
                <c:formatCode>"$"#,##0_);\("$"#,##0\)</c:formatCode>
                <c:ptCount val="5"/>
                <c:pt idx="0">
                  <c:v>183.44581000000002</c:v>
                </c:pt>
                <c:pt idx="1">
                  <c:v>70.020420000000001</c:v>
                </c:pt>
                <c:pt idx="2">
                  <c:v>197.84949999999998</c:v>
                </c:pt>
                <c:pt idx="3">
                  <c:v>469.97959000000003</c:v>
                </c:pt>
                <c:pt idx="4">
                  <c:v>368.78254000000004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0-4FEC-9B16-874493E3C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731596160"/>
        <c:axId val="882991583"/>
      </c:barChart>
      <c:catAx>
        <c:axId val="17315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991583"/>
        <c:crosses val="autoZero"/>
        <c:auto val="1"/>
        <c:lblAlgn val="ctr"/>
        <c:lblOffset val="100"/>
        <c:noMultiLvlLbl val="0"/>
      </c:catAx>
      <c:valAx>
        <c:axId val="882991583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15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Summary'!$T$31:$X$31</c:f>
              <c:strCache>
                <c:ptCount val="5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  <c:pt idx="4">
                  <c:v>LTM 
Apr-24A</c:v>
                </c:pt>
              </c:strCache>
            </c:strRef>
          </c:cat>
          <c:val>
            <c:numRef>
              <c:f>'Historical Summary'!$T$34:$X$34</c:f>
              <c:numCache>
                <c:formatCode>"$"#,##0_);\("$"#,##0\)</c:formatCode>
                <c:ptCount val="5"/>
                <c:pt idx="0">
                  <c:v>648.40449999999998</c:v>
                </c:pt>
                <c:pt idx="1">
                  <c:v>455.47253000000006</c:v>
                </c:pt>
                <c:pt idx="2">
                  <c:v>777.00716999999997</c:v>
                </c:pt>
                <c:pt idx="3">
                  <c:v>1258.7523899999999</c:v>
                </c:pt>
                <c:pt idx="4">
                  <c:v>1592.6624299999999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B-48CA-8F94-A2042584A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731596160"/>
        <c:axId val="882991583"/>
      </c:barChart>
      <c:catAx>
        <c:axId val="17315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991583"/>
        <c:crosses val="autoZero"/>
        <c:auto val="1"/>
        <c:lblAlgn val="ctr"/>
        <c:lblOffset val="100"/>
        <c:noMultiLvlLbl val="0"/>
      </c:catAx>
      <c:valAx>
        <c:axId val="882991583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15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Summary'!$T$31:$X$31</c:f>
              <c:strCache>
                <c:ptCount val="5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  <c:pt idx="4">
                  <c:v>LTM 
Apr-24A</c:v>
                </c:pt>
              </c:strCache>
            </c:strRef>
          </c:cat>
          <c:val>
            <c:numRef>
              <c:f>'Historical Summary'!$T$33:$X$33</c:f>
              <c:numCache>
                <c:formatCode>"$"#,##0_);\("$"#,##0\)</c:formatCode>
                <c:ptCount val="5"/>
                <c:pt idx="0">
                  <c:v>429.92750999999998</c:v>
                </c:pt>
                <c:pt idx="1">
                  <c:v>225.86069999999995</c:v>
                </c:pt>
                <c:pt idx="2">
                  <c:v>772.14231999999993</c:v>
                </c:pt>
                <c:pt idx="3">
                  <c:v>936.61017000000004</c:v>
                </c:pt>
                <c:pt idx="4">
                  <c:v>1254.68335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8-4614-A855-E435F7FB6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731596160"/>
        <c:axId val="882991583"/>
      </c:barChart>
      <c:catAx>
        <c:axId val="17315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991583"/>
        <c:crosses val="autoZero"/>
        <c:auto val="1"/>
        <c:lblAlgn val="ctr"/>
        <c:lblOffset val="100"/>
        <c:noMultiLvlLbl val="0"/>
      </c:catAx>
      <c:valAx>
        <c:axId val="882991583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15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Summary'!$T$31:$X$31</c:f>
              <c:strCache>
                <c:ptCount val="5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  <c:pt idx="4">
                  <c:v>LTM 
Apr-24A</c:v>
                </c:pt>
              </c:strCache>
            </c:strRef>
          </c:cat>
          <c:val>
            <c:numRef>
              <c:f>'Historical Summary'!$T$32:$X$32</c:f>
              <c:numCache>
                <c:formatCode>"$"#,##0_);\("$"#,##0\)</c:formatCode>
                <c:ptCount val="5"/>
                <c:pt idx="0">
                  <c:v>2808.6896900000002</c:v>
                </c:pt>
                <c:pt idx="1">
                  <c:v>3675.7503999999999</c:v>
                </c:pt>
                <c:pt idx="2">
                  <c:v>5628.6091299999998</c:v>
                </c:pt>
                <c:pt idx="3">
                  <c:v>7392.9652500000002</c:v>
                </c:pt>
                <c:pt idx="4">
                  <c:v>6990.222819999999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D-4317-BFCC-DF4914445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731596160"/>
        <c:axId val="882991583"/>
      </c:barChart>
      <c:catAx>
        <c:axId val="173159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82991583"/>
        <c:crosses val="autoZero"/>
        <c:auto val="1"/>
        <c:lblAlgn val="ctr"/>
        <c:lblOffset val="100"/>
        <c:noMultiLvlLbl val="0"/>
      </c:catAx>
      <c:valAx>
        <c:axId val="882991583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15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87F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Industry!$B$20:$B$21</c:f>
              <c:numCache>
                <c:formatCode>General</c:formatCode>
                <c:ptCount val="2"/>
                <c:pt idx="0">
                  <c:v>2018</c:v>
                </c:pt>
                <c:pt idx="1">
                  <c:v>2023</c:v>
                </c:pt>
              </c:numCache>
            </c:numRef>
          </c:cat>
          <c:val>
            <c:numRef>
              <c:f>Industry!$C$20:$C$21</c:f>
              <c:numCache>
                <c:formatCode>"$"#,##0.0_);\("$"#,##0.0\)</c:formatCode>
                <c:ptCount val="2"/>
                <c:pt idx="0">
                  <c:v>21.1</c:v>
                </c:pt>
                <c:pt idx="1">
                  <c:v>26.400000000000002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8-42A3-BF20-77D8A737E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621963232"/>
        <c:axId val="708882528"/>
      </c:barChart>
      <c:catAx>
        <c:axId val="6219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708882528"/>
        <c:crosses val="autoZero"/>
        <c:auto val="1"/>
        <c:lblAlgn val="ctr"/>
        <c:lblOffset val="100"/>
        <c:noMultiLvlLbl val="0"/>
      </c:catAx>
      <c:valAx>
        <c:axId val="708882528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2196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ARR</c:v>
                </c:pt>
              </c:strCache>
            </c:strRef>
          </c:tx>
          <c:dPt>
            <c:idx val="0"/>
            <c:bubble3D val="0"/>
            <c:spPr>
              <a:solidFill>
                <a:srgbClr val="487F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15-4B38-BF67-81DDD0CD20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BF-4CCD-85BF-EFF91AFDC808}"/>
              </c:ext>
            </c:extLst>
          </c:dPt>
          <c:dPt>
            <c:idx val="2"/>
            <c:bubble3D val="0"/>
            <c:spPr>
              <a:solidFill>
                <a:srgbClr val="C1D4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215-4B38-BF67-81DDD0CD20EF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15-4B38-BF67-81DDD0CD20E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215-4B38-BF67-81DDD0CD20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Hotels</c:v>
                </c:pt>
                <c:pt idx="1">
                  <c:v>Condos</c:v>
                </c:pt>
                <c:pt idx="2">
                  <c:v>Multi-Family</c:v>
                </c:pt>
                <c:pt idx="3">
                  <c:v>Student Housing</c:v>
                </c:pt>
              </c:strCache>
            </c:strRef>
          </c:cat>
          <c:val>
            <c:numRef>
              <c:f>Sheet1!$B$2:$B$5</c:f>
              <c:numCache>
                <c:formatCode>"$"#,##0.0</c:formatCode>
                <c:ptCount val="4"/>
                <c:pt idx="0">
                  <c:v>11</c:v>
                </c:pt>
                <c:pt idx="1">
                  <c:v>9.8000000000000007</c:v>
                </c:pt>
                <c:pt idx="2">
                  <c:v>6.2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5-4B38-BF67-81DDD0CD2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ARR</c:v>
                </c:pt>
              </c:strCache>
            </c:strRef>
          </c:tx>
          <c:dPt>
            <c:idx val="0"/>
            <c:bubble3D val="0"/>
            <c:spPr>
              <a:solidFill>
                <a:srgbClr val="487F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A4-4E62-9329-8CC8FAC512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A4-4E62-9329-8CC8FAC51255}"/>
              </c:ext>
            </c:extLst>
          </c:dPt>
          <c:dPt>
            <c:idx val="2"/>
            <c:bubble3D val="0"/>
            <c:spPr>
              <a:solidFill>
                <a:srgbClr val="C1D4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A4-4E62-9329-8CC8FAC51255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A4-4E62-9329-8CC8FAC512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AA4-4E62-9329-8CC8FAC512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Service 1</c:v>
                </c:pt>
                <c:pt idx="1">
                  <c:v>Service 2</c:v>
                </c:pt>
                <c:pt idx="2">
                  <c:v>Service 3</c:v>
                </c:pt>
                <c:pt idx="3">
                  <c:v>Service 4</c:v>
                </c:pt>
              </c:strCache>
            </c:strRef>
          </c:cat>
          <c:val>
            <c:numRef>
              <c:f>Sheet1!$B$2:$B$5</c:f>
              <c:numCache>
                <c:formatCode>"$"#,##0.0</c:formatCode>
                <c:ptCount val="4"/>
                <c:pt idx="0">
                  <c:v>11</c:v>
                </c:pt>
                <c:pt idx="1">
                  <c:v>9.8000000000000007</c:v>
                </c:pt>
                <c:pt idx="2">
                  <c:v>6.2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A4-4E62-9329-8CC8FAC51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ARR</c:v>
                </c:pt>
              </c:strCache>
            </c:strRef>
          </c:tx>
          <c:dPt>
            <c:idx val="0"/>
            <c:bubble3D val="0"/>
            <c:spPr>
              <a:solidFill>
                <a:srgbClr val="487F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9F-4086-8146-A44778001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9F-4086-8146-A44778001923}"/>
              </c:ext>
            </c:extLst>
          </c:dPt>
          <c:dPt>
            <c:idx val="2"/>
            <c:bubble3D val="0"/>
            <c:spPr>
              <a:solidFill>
                <a:srgbClr val="C1D4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9F-4086-8146-A44778001923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9F-4086-8146-A4477800192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09F-4086-8146-A44778001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Geography 1</c:v>
                </c:pt>
                <c:pt idx="1">
                  <c:v>Geography 2</c:v>
                </c:pt>
                <c:pt idx="2">
                  <c:v>Geography 3</c:v>
                </c:pt>
                <c:pt idx="3">
                  <c:v>Geography 4</c:v>
                </c:pt>
              </c:strCache>
            </c:strRef>
          </c:cat>
          <c:val>
            <c:numRef>
              <c:f>Sheet1!$B$2:$B$5</c:f>
              <c:numCache>
                <c:formatCode>"$"#,##0.0</c:formatCode>
                <c:ptCount val="4"/>
                <c:pt idx="0">
                  <c:v>13</c:v>
                </c:pt>
                <c:pt idx="1">
                  <c:v>7.8</c:v>
                </c:pt>
                <c:pt idx="2">
                  <c:v>5.2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9F-4086-8146-A44778001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653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Summary'!$J$26:$M$26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Summary'!$J$27:$M$27</c:f>
              <c:numCache>
                <c:formatCode>#,##0_);\(#,##0\)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16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2-4D5C-A24C-3C1C296B7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893059215"/>
        <c:axId val="1620420736"/>
      </c:barChart>
      <c:catAx>
        <c:axId val="8930592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0420736"/>
        <c:crosses val="autoZero"/>
        <c:auto val="1"/>
        <c:lblAlgn val="ctr"/>
        <c:lblOffset val="100"/>
        <c:noMultiLvlLbl val="0"/>
      </c:catAx>
      <c:valAx>
        <c:axId val="1620420736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93059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'Customer Analysis'!$H$50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653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Analysis'!$I$49:$L$49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Analysis'!$I$50:$L$50</c:f>
              <c:numCache>
                <c:formatCode>"$"#,##0_);\("$"#,##0\)</c:formatCode>
                <c:ptCount val="4"/>
                <c:pt idx="0">
                  <c:v>2956.7810899999977</c:v>
                </c:pt>
                <c:pt idx="1">
                  <c:v>2757.4875400000001</c:v>
                </c:pt>
                <c:pt idx="2">
                  <c:v>2728.4214400000005</c:v>
                </c:pt>
                <c:pt idx="3">
                  <c:v>3624.9392199999988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1-4154-9258-DCEC917B1616}"/>
            </c:ext>
          </c:extLst>
        </c:ser>
        <c:ser>
          <c:idx val="1"/>
          <c:order val="1"/>
          <c:tx>
            <c:strRef>
              <c:f>'Customer Analysis'!$H$51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Analysis'!$I$49:$L$49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Analysis'!$I$51:$L$51</c:f>
              <c:numCache>
                <c:formatCode>#,##0_);\(#,##0\)</c:formatCode>
                <c:ptCount val="4"/>
                <c:pt idx="1">
                  <c:v>1176.1027600000002</c:v>
                </c:pt>
                <c:pt idx="2">
                  <c:v>1246.2329300000001</c:v>
                </c:pt>
                <c:pt idx="3">
                  <c:v>969.07801999999992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1-4154-9258-DCEC917B1616}"/>
            </c:ext>
          </c:extLst>
        </c:ser>
        <c:ser>
          <c:idx val="2"/>
          <c:order val="2"/>
          <c:tx>
            <c:strRef>
              <c:f>'Customer Analysis'!$H$52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87FFE"/>
            </a:solidFill>
            <a:ln>
              <a:noFill/>
            </a:ln>
            <a:effectLst/>
          </c:spPr>
          <c:invertIfNegative val="0"/>
          <c:dLbls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Analysis'!$I$49:$L$49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Analysis'!$I$52:$L$52</c:f>
              <c:numCache>
                <c:formatCode>General</c:formatCode>
                <c:ptCount val="4"/>
                <c:pt idx="2" formatCode="#,##0_);\(#,##0\)">
                  <c:v>2193.5035699999999</c:v>
                </c:pt>
                <c:pt idx="3" formatCode="#,##0_);\(#,##0\)">
                  <c:v>1561.7080599999999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21-4154-9258-DCEC917B1616}"/>
            </c:ext>
          </c:extLst>
        </c:ser>
        <c:ser>
          <c:idx val="3"/>
          <c:order val="3"/>
          <c:tx>
            <c:strRef>
              <c:f>'Customer Analysis'!$H$53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5EDFF"/>
            </a:solidFill>
            <a:ln>
              <a:noFill/>
            </a:ln>
            <a:effectLst/>
          </c:spPr>
          <c:invertIfNegative val="0"/>
          <c:dLbls>
            <c:numFmt formatCode="&quot;$&quot;#,##0_);\(&quot;$&quot;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Analysis'!$I$49:$L$49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Analysis'!$I$53:$L$53</c:f>
              <c:numCache>
                <c:formatCode>General</c:formatCode>
                <c:ptCount val="4"/>
                <c:pt idx="3" formatCode="#,##0_);\(#,##0\)">
                  <c:v>3873.0322800000004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21-4154-9258-DCEC917B1616}"/>
            </c:ext>
          </c:extLst>
        </c:ser>
        <c:ser>
          <c:idx val="4"/>
          <c:order val="4"/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'Customer Analysis'!$I$49:$L$49</c:f>
              <c:strCache>
                <c:ptCount val="4"/>
                <c:pt idx="0">
                  <c:v>2020A</c:v>
                </c:pt>
                <c:pt idx="1">
                  <c:v>2021A</c:v>
                </c:pt>
                <c:pt idx="2">
                  <c:v>2022A</c:v>
                </c:pt>
                <c:pt idx="3">
                  <c:v>2023A</c:v>
                </c:pt>
              </c:strCache>
            </c:strRef>
          </c:cat>
          <c:val>
            <c:numRef>
              <c:f>'Customer Analysis'!$I$54:$L$54</c:f>
              <c:numCache>
                <c:formatCode>"$"#,##0_);\("$"#,##0\)</c:formatCode>
                <c:ptCount val="4"/>
                <c:pt idx="0">
                  <c:v>2956.7810899999977</c:v>
                </c:pt>
                <c:pt idx="1">
                  <c:v>3933.5903000000003</c:v>
                </c:pt>
                <c:pt idx="2">
                  <c:v>6168.157940000001</c:v>
                </c:pt>
                <c:pt idx="3">
                  <c:v>10028.75758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21-4154-9258-DCEC917B1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795593152"/>
        <c:axId val="795591232"/>
      </c:barChart>
      <c:catAx>
        <c:axId val="79559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795591232"/>
        <c:crosses val="autoZero"/>
        <c:auto val="1"/>
        <c:lblAlgn val="ctr"/>
        <c:lblOffset val="100"/>
        <c:noMultiLvlLbl val="0"/>
      </c:catAx>
      <c:valAx>
        <c:axId val="795591232"/>
        <c:scaling>
          <c:orientation val="minMax"/>
          <c:max val="12000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79559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1D4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Summary'!$AC$32:$AT$32</c:f>
              <c:strCache>
                <c:ptCount val="18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  <c:pt idx="15">
                  <c:v>Q4 '23</c:v>
                </c:pt>
                <c:pt idx="16">
                  <c:v>Q1 '24</c:v>
                </c:pt>
                <c:pt idx="17">
                  <c:v>L3 Mo.</c:v>
                </c:pt>
              </c:strCache>
            </c:strRef>
          </c:cat>
          <c:val>
            <c:numRef>
              <c:f>'Historical Summary'!$AC$34:$AT$34</c:f>
              <c:numCache>
                <c:formatCode>"$"#,##0_);\("$"#,##0\)</c:formatCode>
                <c:ptCount val="18"/>
                <c:pt idx="0">
                  <c:v>847.62775000000011</c:v>
                </c:pt>
                <c:pt idx="1">
                  <c:v>900.29617999999994</c:v>
                </c:pt>
                <c:pt idx="2">
                  <c:v>929.09302000000002</c:v>
                </c:pt>
                <c:pt idx="3">
                  <c:v>-867.93213999999978</c:v>
                </c:pt>
                <c:pt idx="4">
                  <c:v>728.11318000000006</c:v>
                </c:pt>
                <c:pt idx="5">
                  <c:v>783.21452999999997</c:v>
                </c:pt>
                <c:pt idx="6">
                  <c:v>965.04531999999995</c:v>
                </c:pt>
                <c:pt idx="7">
                  <c:v>-218.99494000000027</c:v>
                </c:pt>
                <c:pt idx="8">
                  <c:v>1137.4556299999999</c:v>
                </c:pt>
                <c:pt idx="9">
                  <c:v>1110.6105499999999</c:v>
                </c:pt>
                <c:pt idx="10">
                  <c:v>1289.5367700000002</c:v>
                </c:pt>
                <c:pt idx="11">
                  <c:v>377.47797000000025</c:v>
                </c:pt>
                <c:pt idx="12">
                  <c:v>1602.76899</c:v>
                </c:pt>
                <c:pt idx="13">
                  <c:v>1408.46668</c:v>
                </c:pt>
                <c:pt idx="14">
                  <c:v>2049.2125100000003</c:v>
                </c:pt>
                <c:pt idx="15">
                  <c:v>1257.7515700000001</c:v>
                </c:pt>
                <c:pt idx="16">
                  <c:v>1446.7296199999996</c:v>
                </c:pt>
                <c:pt idx="17">
                  <c:v>1780.8374899999997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D-402B-BD9B-EA0BEB0C2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607591472"/>
        <c:axId val="668791039"/>
      </c:barChart>
      <c:catAx>
        <c:axId val="160759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68791039"/>
        <c:crosses val="autoZero"/>
        <c:auto val="1"/>
        <c:lblAlgn val="ctr"/>
        <c:lblOffset val="100"/>
        <c:noMultiLvlLbl val="0"/>
      </c:catAx>
      <c:valAx>
        <c:axId val="668791039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0759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FB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'Historical Summary'!$AC$32:$AT$32</c:f>
              <c:strCache>
                <c:ptCount val="18"/>
                <c:pt idx="0">
                  <c:v>Q1 '20</c:v>
                </c:pt>
                <c:pt idx="1">
                  <c:v>Q2 '20</c:v>
                </c:pt>
                <c:pt idx="2">
                  <c:v>Q3 '20</c:v>
                </c:pt>
                <c:pt idx="3">
                  <c:v>Q4 '20</c:v>
                </c:pt>
                <c:pt idx="4">
                  <c:v>Q1 '21</c:v>
                </c:pt>
                <c:pt idx="5">
                  <c:v>Q2 '21</c:v>
                </c:pt>
                <c:pt idx="6">
                  <c:v>Q3 '21</c:v>
                </c:pt>
                <c:pt idx="7">
                  <c:v>Q4 '21</c:v>
                </c:pt>
                <c:pt idx="8">
                  <c:v>Q1 '22</c:v>
                </c:pt>
                <c:pt idx="9">
                  <c:v>Q2 '22</c:v>
                </c:pt>
                <c:pt idx="10">
                  <c:v>Q3 '22</c:v>
                </c:pt>
                <c:pt idx="11">
                  <c:v>Q4 '22</c:v>
                </c:pt>
                <c:pt idx="12">
                  <c:v>Q1 '23</c:v>
                </c:pt>
                <c:pt idx="13">
                  <c:v>Q2 '23</c:v>
                </c:pt>
                <c:pt idx="14">
                  <c:v>Q3 '23</c:v>
                </c:pt>
                <c:pt idx="15">
                  <c:v>Q4 '23</c:v>
                </c:pt>
                <c:pt idx="16">
                  <c:v>Q1 '24</c:v>
                </c:pt>
                <c:pt idx="17">
                  <c:v>L3 Mo.</c:v>
                </c:pt>
              </c:strCache>
            </c:strRef>
          </c:cat>
          <c:val>
            <c:numRef>
              <c:f>'Historical Summary'!$AC$33:$AT$33</c:f>
              <c:numCache>
                <c:formatCode>"$"#,##0_);\("$"#,##0\)</c:formatCode>
                <c:ptCount val="18"/>
                <c:pt idx="0">
                  <c:v>962.49766</c:v>
                </c:pt>
                <c:pt idx="1">
                  <c:v>956.33865999999989</c:v>
                </c:pt>
                <c:pt idx="2">
                  <c:v>976.05209000000013</c:v>
                </c:pt>
                <c:pt idx="3">
                  <c:v>1150.8672100000001</c:v>
                </c:pt>
                <c:pt idx="4">
                  <c:v>911.54906000000005</c:v>
                </c:pt>
                <c:pt idx="5">
                  <c:v>923.88271000000009</c:v>
                </c:pt>
                <c:pt idx="6">
                  <c:v>1269.05259</c:v>
                </c:pt>
                <c:pt idx="7">
                  <c:v>1286.0569999999998</c:v>
                </c:pt>
                <c:pt idx="8">
                  <c:v>1471.2554500000001</c:v>
                </c:pt>
                <c:pt idx="9">
                  <c:v>1567.8645499999998</c:v>
                </c:pt>
                <c:pt idx="10">
                  <c:v>1831.3918500000004</c:v>
                </c:pt>
                <c:pt idx="11">
                  <c:v>2424.8909800000001</c:v>
                </c:pt>
                <c:pt idx="12">
                  <c:v>2333.7372200000004</c:v>
                </c:pt>
                <c:pt idx="13">
                  <c:v>2029.21189</c:v>
                </c:pt>
                <c:pt idx="14">
                  <c:v>3059.1375399999997</c:v>
                </c:pt>
                <c:pt idx="15">
                  <c:v>2591.26476</c:v>
                </c:pt>
                <c:pt idx="16">
                  <c:v>2114.6204499999999</c:v>
                </c:pt>
                <c:pt idx="17">
                  <c:v>2348.3819799999997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9-4F7F-82BF-F80B3DA2A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1607591472"/>
        <c:axId val="668791039"/>
      </c:barChart>
      <c:catAx>
        <c:axId val="160759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668791039"/>
        <c:crosses val="autoZero"/>
        <c:auto val="1"/>
        <c:lblAlgn val="ctr"/>
        <c:lblOffset val="100"/>
        <c:noMultiLvlLbl val="0"/>
      </c:catAx>
      <c:valAx>
        <c:axId val="668791039"/>
        <c:scaling>
          <c:orientation val="minMax"/>
        </c:scaling>
        <c:delete val="0"/>
        <c:axPos val="l"/>
        <c:numFmt formatCode=";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US"/>
          </a:p>
        </c:txPr>
        <c:crossAx val="160759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1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1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1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1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" name="Google Shape;673;p1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2" name="Google Shape;692;p1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p1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3" name="Google Shape;733;p1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0" name="Google Shape;750;p1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1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E2D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2D2E2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2D2E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2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p2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5" name="Google Shape;815;p2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5" name="Google Shape;835;p2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p2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3" name="Google Shape;883;p2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7" name="Google Shape;927;p2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2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4" name="Google Shape;954;p2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p2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3" name="Google Shape;993;p3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3" name="Google Shape;1003;p3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3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type="ctrTitle"/>
          </p:nvPr>
        </p:nvSpPr>
        <p:spPr>
          <a:xfrm>
            <a:off x="970384" y="1909346"/>
            <a:ext cx="7203233" cy="3383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" type="subTitle"/>
          </p:nvPr>
        </p:nvSpPr>
        <p:spPr>
          <a:xfrm>
            <a:off x="970384" y="5432564"/>
            <a:ext cx="720323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>
                <a:solidFill>
                  <a:srgbClr val="A43E27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3"/>
          <p:cNvSpPr txBox="1"/>
          <p:nvPr>
            <p:ph idx="1" type="body"/>
          </p:nvPr>
        </p:nvSpPr>
        <p:spPr>
          <a:xfrm rot="5400000">
            <a:off x="2667001" y="285751"/>
            <a:ext cx="3809999" cy="7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9" name="Google Shape;279;p43"/>
          <p:cNvSpPr txBox="1"/>
          <p:nvPr>
            <p:ph idx="11" type="ftr"/>
          </p:nvPr>
        </p:nvSpPr>
        <p:spPr>
          <a:xfrm>
            <a:off x="457201" y="6496715"/>
            <a:ext cx="4596023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3"/>
          <p:cNvSpPr txBox="1"/>
          <p:nvPr>
            <p:ph idx="10" type="dt"/>
          </p:nvPr>
        </p:nvSpPr>
        <p:spPr>
          <a:xfrm>
            <a:off x="6970531" y="6496715"/>
            <a:ext cx="724460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43"/>
          <p:cNvSpPr txBox="1"/>
          <p:nvPr>
            <p:ph idx="12" type="sldNum"/>
          </p:nvPr>
        </p:nvSpPr>
        <p:spPr>
          <a:xfrm>
            <a:off x="7998983" y="6496715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 rot="5400000">
            <a:off x="4889046" y="2507796"/>
            <a:ext cx="5301343" cy="12654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4"/>
          <p:cNvSpPr txBox="1"/>
          <p:nvPr>
            <p:ph idx="1" type="body"/>
          </p:nvPr>
        </p:nvSpPr>
        <p:spPr>
          <a:xfrm rot="5400000">
            <a:off x="1166132" y="295274"/>
            <a:ext cx="5301343" cy="5690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85" name="Google Shape;285;p44"/>
          <p:cNvSpPr txBox="1"/>
          <p:nvPr>
            <p:ph idx="11" type="ftr"/>
          </p:nvPr>
        </p:nvSpPr>
        <p:spPr>
          <a:xfrm>
            <a:off x="457201" y="6496715"/>
            <a:ext cx="4596023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44"/>
          <p:cNvSpPr txBox="1"/>
          <p:nvPr>
            <p:ph idx="10" type="dt"/>
          </p:nvPr>
        </p:nvSpPr>
        <p:spPr>
          <a:xfrm>
            <a:off x="6970531" y="6496715"/>
            <a:ext cx="724460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4"/>
          <p:cNvSpPr txBox="1"/>
          <p:nvPr>
            <p:ph idx="12" type="sldNum"/>
          </p:nvPr>
        </p:nvSpPr>
        <p:spPr>
          <a:xfrm>
            <a:off x="7998983" y="6496715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/>
          <p:nvPr/>
        </p:nvSpPr>
        <p:spPr>
          <a:xfrm>
            <a:off x="7712015" y="6502311"/>
            <a:ext cx="10644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LockRoom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Investor Presentation</a:t>
            </a:r>
            <a:endParaRPr/>
          </a:p>
        </p:txBody>
      </p:sp>
      <p:sp>
        <p:nvSpPr>
          <p:cNvPr id="20" name="Google Shape;20;p35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  <a:defRPr sz="22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5"/>
          <p:cNvSpPr txBox="1"/>
          <p:nvPr>
            <p:ph idx="1" type="body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35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35"/>
          <p:cNvCxnSpPr/>
          <p:nvPr/>
        </p:nvCxnSpPr>
        <p:spPr>
          <a:xfrm>
            <a:off x="8737714" y="6541899"/>
            <a:ext cx="0" cy="22860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" name="Google Shape;24;p35"/>
          <p:cNvCxnSpPr/>
          <p:nvPr/>
        </p:nvCxnSpPr>
        <p:spPr>
          <a:xfrm>
            <a:off x="199507" y="689958"/>
            <a:ext cx="8549640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5" name="Google Shape;25;p35"/>
          <p:cNvGrpSpPr/>
          <p:nvPr/>
        </p:nvGrpSpPr>
        <p:grpSpPr>
          <a:xfrm>
            <a:off x="0" y="6566248"/>
            <a:ext cx="292608" cy="292608"/>
            <a:chOff x="0" y="6566248"/>
            <a:chExt cx="292608" cy="292608"/>
          </a:xfrm>
        </p:grpSpPr>
        <p:sp>
          <p:nvSpPr>
            <p:cNvPr id="26" name="Google Shape;26;p35"/>
            <p:cNvSpPr/>
            <p:nvPr/>
          </p:nvSpPr>
          <p:spPr>
            <a:xfrm>
              <a:off x="0" y="6566248"/>
              <a:ext cx="292608" cy="292608"/>
            </a:xfrm>
            <a:prstGeom prst="rect">
              <a:avLst/>
            </a:prstGeom>
            <a:solidFill>
              <a:srgbClr val="487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5"/>
            <p:cNvSpPr/>
            <p:nvPr/>
          </p:nvSpPr>
          <p:spPr>
            <a:xfrm>
              <a:off x="0" y="6657688"/>
              <a:ext cx="201168" cy="2011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gradFill>
          <a:gsLst>
            <a:gs pos="0">
              <a:schemeClr val="accent1"/>
            </a:gs>
            <a:gs pos="97000">
              <a:srgbClr val="AF4329"/>
            </a:gs>
            <a:gs pos="100000">
              <a:srgbClr val="AF432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36"/>
          <p:cNvGrpSpPr/>
          <p:nvPr/>
        </p:nvGrpSpPr>
        <p:grpSpPr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30" name="Google Shape;30;p36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" name="Google Shape;31;p36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" name="Google Shape;32;p36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36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" name="Google Shape;34;p36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" name="Google Shape;35;p36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" name="Google Shape;36;p36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" name="Google Shape;37;p36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" name="Google Shape;38;p36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" name="Google Shape;39;p36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36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" name="Google Shape;41;p36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36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" name="Google Shape;43;p36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" name="Google Shape;44;p36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6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46" name="Google Shape;46;p36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Google Shape;47;p36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8" name="Google Shape;48;p36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9" name="Google Shape;49;p36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0" name="Google Shape;50;p36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1" name="Google Shape;51;p36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52" name="Google Shape;52;p36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Google Shape;53;p36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4" name="Google Shape;54;p36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5" name="Google Shape;55;p36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6" name="Google Shape;56;p36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57" name="Google Shape;57;p36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8" name="Google Shape;58;p36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9" name="Google Shape;59;p36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0" name="Google Shape;60;p36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36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" name="Google Shape;62;p36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63" name="Google Shape;63;p36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64" name="Google Shape;64;p36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5" name="Google Shape;65;p36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" name="Google Shape;66;p36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7" name="Google Shape;67;p36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8" name="Google Shape;68;p36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69" name="Google Shape;69;p36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70" name="Google Shape;70;p36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1" name="Google Shape;71;p36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2" name="Google Shape;72;p36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3" name="Google Shape;73;p36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74" name="Google Shape;74;p36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75" name="Google Shape;75;p36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6" name="Google Shape;76;p36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7" name="Google Shape;77;p36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8" name="Google Shape;78;p36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9" name="Google Shape;79;p36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80" name="Google Shape;80;p36"/>
          <p:cNvSpPr txBox="1"/>
          <p:nvPr>
            <p:ph type="title"/>
          </p:nvPr>
        </p:nvSpPr>
        <p:spPr>
          <a:xfrm>
            <a:off x="971550" y="2541573"/>
            <a:ext cx="72009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" type="body"/>
          </p:nvPr>
        </p:nvSpPr>
        <p:spPr>
          <a:xfrm>
            <a:off x="971550" y="5431536"/>
            <a:ext cx="7200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cxnSp>
        <p:nvCxnSpPr>
          <p:cNvPr id="82" name="Google Shape;82;p36"/>
          <p:cNvCxnSpPr/>
          <p:nvPr/>
        </p:nvCxnSpPr>
        <p:spPr>
          <a:xfrm>
            <a:off x="971550" y="5294175"/>
            <a:ext cx="72009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7"/>
          <p:cNvSpPr txBox="1"/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7"/>
          <p:cNvSpPr txBox="1"/>
          <p:nvPr>
            <p:ph idx="1" type="body"/>
          </p:nvPr>
        </p:nvSpPr>
        <p:spPr>
          <a:xfrm>
            <a:off x="971550" y="1981200"/>
            <a:ext cx="34290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37"/>
          <p:cNvSpPr txBox="1"/>
          <p:nvPr>
            <p:ph idx="2" type="body"/>
          </p:nvPr>
        </p:nvSpPr>
        <p:spPr>
          <a:xfrm>
            <a:off x="4743450" y="1981200"/>
            <a:ext cx="34290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7" name="Google Shape;87;p37"/>
          <p:cNvSpPr txBox="1"/>
          <p:nvPr>
            <p:ph idx="11" type="ftr"/>
          </p:nvPr>
        </p:nvSpPr>
        <p:spPr>
          <a:xfrm>
            <a:off x="457201" y="6496715"/>
            <a:ext cx="4596023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0" type="dt"/>
          </p:nvPr>
        </p:nvSpPr>
        <p:spPr>
          <a:xfrm>
            <a:off x="6970531" y="6496715"/>
            <a:ext cx="724460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12" type="sldNum"/>
          </p:nvPr>
        </p:nvSpPr>
        <p:spPr>
          <a:xfrm>
            <a:off x="7998983" y="6496715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/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" type="body"/>
          </p:nvPr>
        </p:nvSpPr>
        <p:spPr>
          <a:xfrm>
            <a:off x="971550" y="1818322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38"/>
          <p:cNvSpPr txBox="1"/>
          <p:nvPr>
            <p:ph idx="2" type="body"/>
          </p:nvPr>
        </p:nvSpPr>
        <p:spPr>
          <a:xfrm>
            <a:off x="971550" y="2503714"/>
            <a:ext cx="3429000" cy="3287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38"/>
          <p:cNvSpPr txBox="1"/>
          <p:nvPr>
            <p:ph idx="3" type="body"/>
          </p:nvPr>
        </p:nvSpPr>
        <p:spPr>
          <a:xfrm>
            <a:off x="4743450" y="1818322"/>
            <a:ext cx="3429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38"/>
          <p:cNvSpPr txBox="1"/>
          <p:nvPr>
            <p:ph idx="4" type="body"/>
          </p:nvPr>
        </p:nvSpPr>
        <p:spPr>
          <a:xfrm>
            <a:off x="4743450" y="2503714"/>
            <a:ext cx="3429000" cy="3287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302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38"/>
          <p:cNvSpPr txBox="1"/>
          <p:nvPr>
            <p:ph idx="11" type="ftr"/>
          </p:nvPr>
        </p:nvSpPr>
        <p:spPr>
          <a:xfrm>
            <a:off x="457201" y="6496715"/>
            <a:ext cx="4596023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8"/>
          <p:cNvSpPr txBox="1"/>
          <p:nvPr>
            <p:ph idx="10" type="dt"/>
          </p:nvPr>
        </p:nvSpPr>
        <p:spPr>
          <a:xfrm>
            <a:off x="6970531" y="6496715"/>
            <a:ext cx="724460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2" type="sldNum"/>
          </p:nvPr>
        </p:nvSpPr>
        <p:spPr>
          <a:xfrm>
            <a:off x="7998983" y="6496715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9"/>
          <p:cNvSpPr txBox="1"/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9"/>
          <p:cNvSpPr txBox="1"/>
          <p:nvPr>
            <p:ph idx="11" type="ftr"/>
          </p:nvPr>
        </p:nvSpPr>
        <p:spPr>
          <a:xfrm>
            <a:off x="457201" y="6496715"/>
            <a:ext cx="4596023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0" type="dt"/>
          </p:nvPr>
        </p:nvSpPr>
        <p:spPr>
          <a:xfrm>
            <a:off x="6970531" y="6496715"/>
            <a:ext cx="724460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2" type="sldNum"/>
          </p:nvPr>
        </p:nvSpPr>
        <p:spPr>
          <a:xfrm>
            <a:off x="7998983" y="6496715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0"/>
          <p:cNvGrpSpPr/>
          <p:nvPr/>
        </p:nvGrpSpPr>
        <p:grpSpPr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6" name="Google Shape;106;p40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" name="Google Shape;107;p40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8" name="Google Shape;108;p40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" name="Google Shape;109;p40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0" name="Google Shape;110;p40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" name="Google Shape;111;p40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" name="Google Shape;112;p40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" name="Google Shape;113;p40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40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" name="Google Shape;115;p40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" name="Google Shape;116;p40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40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" name="Google Shape;118;p40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" name="Google Shape;119;p40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" name="Google Shape;120;p40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" name="Google Shape;121;p40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2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22" name="Google Shape;122;p40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23" name="Google Shape;123;p40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4" name="Google Shape;124;p40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5" name="Google Shape;125;p40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6" name="Google Shape;126;p40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7" name="Google Shape;127;p40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28" name="Google Shape;128;p40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9" name="Google Shape;129;p40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30" name="Google Shape;130;p40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31" name="Google Shape;131;p40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32" name="Google Shape;132;p40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33" name="Google Shape;133;p40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34" name="Google Shape;134;p40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5" name="Google Shape;135;p40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6" name="Google Shape;136;p40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7" name="Google Shape;137;p40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38" name="Google Shape;138;p40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39" name="Google Shape;139;p40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40" name="Google Shape;140;p40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" name="Google Shape;141;p40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2" name="Google Shape;142;p40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3" name="Google Shape;143;p40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40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45" name="Google Shape;145;p40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6" name="Google Shape;146;p40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7" name="Google Shape;147;p40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8" name="Google Shape;148;p40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9" name="Google Shape;149;p40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50" name="Google Shape;150;p40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8D8D8">
                      <a:alpha val="29803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51" name="Google Shape;151;p40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2" name="Google Shape;152;p40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3" name="Google Shape;153;p40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4" name="Google Shape;154;p40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55" name="Google Shape;155;p40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8D8">
                    <a:alpha val="29803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156" name="Google Shape;156;p40"/>
          <p:cNvSpPr txBox="1"/>
          <p:nvPr>
            <p:ph idx="11" type="ftr"/>
          </p:nvPr>
        </p:nvSpPr>
        <p:spPr>
          <a:xfrm>
            <a:off x="457201" y="6496715"/>
            <a:ext cx="4596023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0"/>
          <p:cNvSpPr txBox="1"/>
          <p:nvPr>
            <p:ph idx="10" type="dt"/>
          </p:nvPr>
        </p:nvSpPr>
        <p:spPr>
          <a:xfrm>
            <a:off x="6970531" y="6496715"/>
            <a:ext cx="724460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0"/>
          <p:cNvSpPr txBox="1"/>
          <p:nvPr>
            <p:ph idx="12" type="sldNum"/>
          </p:nvPr>
        </p:nvSpPr>
        <p:spPr>
          <a:xfrm>
            <a:off x="7998983" y="6496715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gradFill>
          <a:gsLst>
            <a:gs pos="0">
              <a:schemeClr val="accent1"/>
            </a:gs>
            <a:gs pos="100000">
              <a:srgbClr val="AF432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1"/>
          <p:cNvGrpSpPr/>
          <p:nvPr/>
        </p:nvGrpSpPr>
        <p:grpSpPr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1" name="Google Shape;161;p41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2" name="Google Shape;162;p41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3" name="Google Shape;163;p41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4" name="Google Shape;164;p41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41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6" name="Google Shape;166;p41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41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41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41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41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1" name="Google Shape;171;p41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2" name="Google Shape;172;p41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3" name="Google Shape;173;p41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41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5" name="Google Shape;175;p41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6" name="Google Shape;176;p41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77" name="Google Shape;177;p41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78" name="Google Shape;178;p41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79" name="Google Shape;179;p41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0" name="Google Shape;180;p41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p41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2" name="Google Shape;182;p41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83" name="Google Shape;183;p41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4" name="Google Shape;184;p41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5" name="Google Shape;185;p41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6" name="Google Shape;186;p41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7" name="Google Shape;187;p41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88" name="Google Shape;188;p41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89" name="Google Shape;189;p41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p41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41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41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41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94" name="Google Shape;194;p41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95" name="Google Shape;195;p41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6" name="Google Shape;196;p41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7" name="Google Shape;197;p41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8" name="Google Shape;198;p41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9" name="Google Shape;199;p41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00" name="Google Shape;200;p41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1" name="Google Shape;201;p41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2" name="Google Shape;202;p41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3" name="Google Shape;203;p41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4" name="Google Shape;204;p41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05" name="Google Shape;205;p41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06" name="Google Shape;206;p41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7" name="Google Shape;207;p41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8" name="Google Shape;208;p41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41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p41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211" name="Google Shape;211;p41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1"/>
          <p:cNvSpPr txBox="1"/>
          <p:nvPr>
            <p:ph type="title"/>
          </p:nvPr>
        </p:nvSpPr>
        <p:spPr>
          <a:xfrm>
            <a:off x="5934864" y="571500"/>
            <a:ext cx="2743200" cy="21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1"/>
          <p:cNvSpPr txBox="1"/>
          <p:nvPr>
            <p:ph idx="1" type="body"/>
          </p:nvPr>
        </p:nvSpPr>
        <p:spPr>
          <a:xfrm>
            <a:off x="407398" y="571500"/>
            <a:ext cx="466344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14" name="Google Shape;214;p41"/>
          <p:cNvSpPr txBox="1"/>
          <p:nvPr>
            <p:ph idx="2" type="body"/>
          </p:nvPr>
        </p:nvSpPr>
        <p:spPr>
          <a:xfrm>
            <a:off x="5934864" y="2995012"/>
            <a:ext cx="2743200" cy="228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cxnSp>
        <p:nvCxnSpPr>
          <p:cNvPr id="215" name="Google Shape;215;p41"/>
          <p:cNvCxnSpPr/>
          <p:nvPr/>
        </p:nvCxnSpPr>
        <p:spPr>
          <a:xfrm>
            <a:off x="5942317" y="2895600"/>
            <a:ext cx="274448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6" name="Google Shape;216;p41"/>
          <p:cNvSpPr txBox="1"/>
          <p:nvPr>
            <p:ph idx="11" type="ftr"/>
          </p:nvPr>
        </p:nvSpPr>
        <p:spPr>
          <a:xfrm>
            <a:off x="457201" y="6496715"/>
            <a:ext cx="4596023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1"/>
          <p:cNvSpPr txBox="1"/>
          <p:nvPr>
            <p:ph idx="10" type="dt"/>
          </p:nvPr>
        </p:nvSpPr>
        <p:spPr>
          <a:xfrm>
            <a:off x="6970531" y="6496715"/>
            <a:ext cx="724460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1"/>
          <p:cNvSpPr txBox="1"/>
          <p:nvPr>
            <p:ph idx="12" type="sldNum"/>
          </p:nvPr>
        </p:nvSpPr>
        <p:spPr>
          <a:xfrm>
            <a:off x="7998983" y="6496715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gradFill>
          <a:gsLst>
            <a:gs pos="0">
              <a:schemeClr val="accent1"/>
            </a:gs>
            <a:gs pos="100000">
              <a:srgbClr val="AF4329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2"/>
          <p:cNvGrpSpPr/>
          <p:nvPr/>
        </p:nvGrpSpPr>
        <p:grpSpPr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221" name="Google Shape;221;p42"/>
            <p:cNvCxnSpPr/>
            <p:nvPr/>
          </p:nvCxnSpPr>
          <p:spPr>
            <a:xfrm>
              <a:off x="61019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2" name="Google Shape;222;p42"/>
            <p:cNvCxnSpPr/>
            <p:nvPr/>
          </p:nvCxnSpPr>
          <p:spPr>
            <a:xfrm>
              <a:off x="182933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3" name="Google Shape;223;p42"/>
            <p:cNvCxnSpPr/>
            <p:nvPr/>
          </p:nvCxnSpPr>
          <p:spPr>
            <a:xfrm>
              <a:off x="304847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4" name="Google Shape;224;p42"/>
            <p:cNvCxnSpPr/>
            <p:nvPr/>
          </p:nvCxnSpPr>
          <p:spPr>
            <a:xfrm>
              <a:off x="426760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5" name="Google Shape;225;p42"/>
            <p:cNvCxnSpPr/>
            <p:nvPr/>
          </p:nvCxnSpPr>
          <p:spPr>
            <a:xfrm>
              <a:off x="548674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6" name="Google Shape;226;p42"/>
            <p:cNvCxnSpPr/>
            <p:nvPr/>
          </p:nvCxnSpPr>
          <p:spPr>
            <a:xfrm>
              <a:off x="6705884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7" name="Google Shape;227;p42"/>
            <p:cNvCxnSpPr/>
            <p:nvPr/>
          </p:nvCxnSpPr>
          <p:spPr>
            <a:xfrm>
              <a:off x="7925022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8" name="Google Shape;228;p42"/>
            <p:cNvCxnSpPr/>
            <p:nvPr/>
          </p:nvCxnSpPr>
          <p:spPr>
            <a:xfrm>
              <a:off x="9144160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9" name="Google Shape;229;p42"/>
            <p:cNvCxnSpPr/>
            <p:nvPr/>
          </p:nvCxnSpPr>
          <p:spPr>
            <a:xfrm>
              <a:off x="10363298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0" name="Google Shape;230;p42"/>
            <p:cNvCxnSpPr/>
            <p:nvPr/>
          </p:nvCxnSpPr>
          <p:spPr>
            <a:xfrm>
              <a:off x="11582436" y="0"/>
              <a:ext cx="0" cy="685800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1" name="Google Shape;231;p42"/>
            <p:cNvCxnSpPr/>
            <p:nvPr/>
          </p:nvCxnSpPr>
          <p:spPr>
            <a:xfrm>
              <a:off x="2819" y="38648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2" name="Google Shape;232;p42"/>
            <p:cNvCxnSpPr/>
            <p:nvPr/>
          </p:nvCxnSpPr>
          <p:spPr>
            <a:xfrm>
              <a:off x="2819" y="1611181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3" name="Google Shape;233;p42"/>
            <p:cNvCxnSpPr/>
            <p:nvPr/>
          </p:nvCxnSpPr>
          <p:spPr>
            <a:xfrm>
              <a:off x="2819" y="2835877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4" name="Google Shape;234;p42"/>
            <p:cNvCxnSpPr/>
            <p:nvPr/>
          </p:nvCxnSpPr>
          <p:spPr>
            <a:xfrm>
              <a:off x="2819" y="4060573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5" name="Google Shape;235;p42"/>
            <p:cNvCxnSpPr/>
            <p:nvPr/>
          </p:nvCxnSpPr>
          <p:spPr>
            <a:xfrm>
              <a:off x="2819" y="5285269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6" name="Google Shape;236;p42"/>
            <p:cNvCxnSpPr/>
            <p:nvPr/>
          </p:nvCxnSpPr>
          <p:spPr>
            <a:xfrm>
              <a:off x="2819" y="6509965"/>
              <a:ext cx="12188952" cy="0"/>
            </a:xfrm>
            <a:prstGeom prst="straightConnector1">
              <a:avLst/>
            </a:prstGeom>
            <a:noFill/>
            <a:ln cap="flat" cmpd="sng" w="9525">
              <a:solidFill>
                <a:srgbClr val="A43E27">
                  <a:alpha val="24705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237" name="Google Shape;237;p42"/>
            <p:cNvGrpSpPr/>
            <p:nvPr/>
          </p:nvGrpSpPr>
          <p:grpSpPr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238" name="Google Shape;238;p42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9" name="Google Shape;239;p42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0" name="Google Shape;240;p42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1" name="Google Shape;241;p42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2" name="Google Shape;242;p42"/>
              <p:cNvCxnSpPr/>
              <p:nvPr/>
            </p:nvCxnSpPr>
            <p:spPr>
              <a:xfrm>
                <a:off x="510650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43" name="Google Shape;243;p42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44" name="Google Shape;244;p42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5" name="Google Shape;245;p42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" name="Google Shape;246;p42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7" name="Google Shape;247;p42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8" name="Google Shape;248;p42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49" name="Google Shape;249;p42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0" name="Google Shape;250;p42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1" name="Google Shape;251;p42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2" name="Google Shape;252;p42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3" name="Google Shape;253;p42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54" name="Google Shape;254;p42"/>
            <p:cNvGrpSpPr/>
            <p:nvPr/>
          </p:nvGrpSpPr>
          <p:grpSpPr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5" name="Google Shape;255;p42"/>
              <p:cNvCxnSpPr/>
              <p:nvPr/>
            </p:nvCxnSpPr>
            <p:spPr>
              <a:xfrm>
                <a:off x="225425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6" name="Google Shape;256;p42"/>
              <p:cNvCxnSpPr/>
              <p:nvPr/>
            </p:nvCxnSpPr>
            <p:spPr>
              <a:xfrm>
                <a:off x="144915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7" name="Google Shape;257;p42"/>
              <p:cNvCxnSpPr/>
              <p:nvPr/>
            </p:nvCxnSpPr>
            <p:spPr>
              <a:xfrm>
                <a:off x="2665982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8" name="Google Shape;258;p42"/>
              <p:cNvCxnSpPr/>
              <p:nvPr/>
            </p:nvCxnSpPr>
            <p:spPr>
              <a:xfrm>
                <a:off x="3885119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9" name="Google Shape;259;p42"/>
              <p:cNvCxnSpPr/>
              <p:nvPr/>
            </p:nvCxnSpPr>
            <p:spPr>
              <a:xfrm>
                <a:off x="5150644" y="0"/>
                <a:ext cx="6815931" cy="685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260" name="Google Shape;260;p42"/>
              <p:cNvGrpSpPr/>
              <p:nvPr/>
            </p:nvGrpSpPr>
            <p:grpSpPr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61" name="Google Shape;261;p42"/>
                <p:cNvCxnSpPr/>
                <p:nvPr/>
              </p:nvCxnSpPr>
              <p:spPr>
                <a:xfrm>
                  <a:off x="6327885" y="0"/>
                  <a:ext cx="5864115" cy="589867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2" name="Google Shape;262;p42"/>
                <p:cNvCxnSpPr/>
                <p:nvPr/>
              </p:nvCxnSpPr>
              <p:spPr>
                <a:xfrm>
                  <a:off x="7549268" y="0"/>
                  <a:ext cx="4642732" cy="467242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3" name="Google Shape;263;p42"/>
                <p:cNvCxnSpPr/>
                <p:nvPr/>
              </p:nvCxnSpPr>
              <p:spPr>
                <a:xfrm>
                  <a:off x="8772997" y="0"/>
                  <a:ext cx="3419003" cy="345674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4" name="Google Shape;264;p42"/>
                <p:cNvCxnSpPr/>
                <p:nvPr/>
              </p:nvCxnSpPr>
              <p:spPr>
                <a:xfrm>
                  <a:off x="9982200" y="0"/>
                  <a:ext cx="2209800" cy="222646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65" name="Google Shape;265;p42"/>
                <p:cNvCxnSpPr/>
                <p:nvPr/>
              </p:nvCxnSpPr>
              <p:spPr>
                <a:xfrm>
                  <a:off x="11199019" y="0"/>
                  <a:ext cx="992981" cy="100250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43E27">
                      <a:alpha val="24705"/>
                    </a:srgbClr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66" name="Google Shape;266;p42"/>
              <p:cNvCxnSpPr/>
              <p:nvPr/>
            </p:nvCxnSpPr>
            <p:spPr>
              <a:xfrm rot="10800000">
                <a:off x="-1" y="1012053"/>
                <a:ext cx="5828811" cy="58459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7" name="Google Shape;267;p42"/>
              <p:cNvCxnSpPr/>
              <p:nvPr/>
            </p:nvCxnSpPr>
            <p:spPr>
              <a:xfrm rot="10800000">
                <a:off x="-1" y="2227340"/>
                <a:ext cx="4614781" cy="46306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8" name="Google Shape;268;p42"/>
              <p:cNvCxnSpPr/>
              <p:nvPr/>
            </p:nvCxnSpPr>
            <p:spPr>
              <a:xfrm rot="10800000">
                <a:off x="-1" y="3432149"/>
                <a:ext cx="3398419" cy="3425849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69" name="Google Shape;269;p42"/>
              <p:cNvCxnSpPr/>
              <p:nvPr/>
            </p:nvCxnSpPr>
            <p:spPr>
              <a:xfrm rot="10800000">
                <a:off x="-1" y="4651431"/>
                <a:ext cx="2196496" cy="2206567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0" name="Google Shape;270;p42"/>
              <p:cNvCxnSpPr/>
              <p:nvPr/>
            </p:nvCxnSpPr>
            <p:spPr>
              <a:xfrm rot="10800000">
                <a:off x="-1" y="5864453"/>
                <a:ext cx="987003" cy="993545"/>
              </a:xfrm>
              <a:prstGeom prst="straightConnector1">
                <a:avLst/>
              </a:prstGeom>
              <a:noFill/>
              <a:ln cap="flat" cmpd="sng" w="9525">
                <a:solidFill>
                  <a:srgbClr val="A43E27">
                    <a:alpha val="24705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271" name="Google Shape;271;p42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9000">
                <a:schemeClr val="lt1"/>
              </a:gs>
              <a:gs pos="100000">
                <a:srgbClr val="F2F2F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" name="Google Shape;272;p42"/>
          <p:cNvCxnSpPr/>
          <p:nvPr/>
        </p:nvCxnSpPr>
        <p:spPr>
          <a:xfrm>
            <a:off x="5942317" y="2895600"/>
            <a:ext cx="2744483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3" name="Google Shape;273;p42"/>
          <p:cNvSpPr txBox="1"/>
          <p:nvPr>
            <p:ph type="title"/>
          </p:nvPr>
        </p:nvSpPr>
        <p:spPr>
          <a:xfrm>
            <a:off x="5932170" y="576072"/>
            <a:ext cx="274320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." id="274" name="Google Shape;274;p42"/>
          <p:cNvSpPr/>
          <p:nvPr>
            <p:ph idx="2" type="pic"/>
          </p:nvPr>
        </p:nvSpPr>
        <p:spPr>
          <a:xfrm>
            <a:off x="3309" y="-159"/>
            <a:ext cx="54864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42"/>
          <p:cNvSpPr txBox="1"/>
          <p:nvPr>
            <p:ph idx="1" type="body"/>
          </p:nvPr>
        </p:nvSpPr>
        <p:spPr>
          <a:xfrm>
            <a:off x="5932170" y="2999232"/>
            <a:ext cx="27432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2999">
              <a:schemeClr val="lt1"/>
            </a:gs>
            <a:gs pos="100000">
              <a:srgbClr val="F2F2F2">
                <a:alpha val="64705"/>
              </a:srgbClr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3E27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A43E2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43E27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43E27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43E27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43E27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1" type="ftr"/>
          </p:nvPr>
        </p:nvSpPr>
        <p:spPr>
          <a:xfrm>
            <a:off x="457201" y="6496715"/>
            <a:ext cx="4596023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0" type="dt"/>
          </p:nvPr>
        </p:nvSpPr>
        <p:spPr>
          <a:xfrm>
            <a:off x="6970531" y="6496715"/>
            <a:ext cx="724460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2" type="sldNum"/>
          </p:nvPr>
        </p:nvSpPr>
        <p:spPr>
          <a:xfrm>
            <a:off x="7998983" y="6496715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41424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6.xml"/><Relationship Id="rId4" Type="http://schemas.openxmlformats.org/officeDocument/2006/relationships/image" Target="../media/image11.jpg"/><Relationship Id="rId5" Type="http://schemas.openxmlformats.org/officeDocument/2006/relationships/image" Target="../media/image9.jpg"/><Relationship Id="rId6" Type="http://schemas.openxmlformats.org/officeDocument/2006/relationships/image" Target="../media/image8.jpg"/><Relationship Id="rId7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7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8.xml"/><Relationship Id="rId4" Type="http://schemas.openxmlformats.org/officeDocument/2006/relationships/chart" Target="../charts/chart9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chart" Target="../charts/chart12.xml"/><Relationship Id="rId6" Type="http://schemas.openxmlformats.org/officeDocument/2006/relationships/chart" Target="../charts/chart13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"/>
          <p:cNvSpPr txBox="1"/>
          <p:nvPr/>
        </p:nvSpPr>
        <p:spPr>
          <a:xfrm>
            <a:off x="1540374" y="3867987"/>
            <a:ext cx="6063253" cy="1902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400"/>
              <a:buFont typeface="Roboto"/>
              <a:buNone/>
            </a:pPr>
            <a:r>
              <a:rPr b="1" i="0" lang="en-US" sz="24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Project Bruin</a:t>
            </a:r>
            <a:endParaRPr/>
          </a:p>
          <a:p>
            <a:pPr indent="0" lvl="0" marL="0" marR="0" rtl="0" algn="ctr">
              <a:lnSpc>
                <a:spcPct val="76000"/>
              </a:lnSpc>
              <a:spcBef>
                <a:spcPts val="1200"/>
              </a:spcBef>
              <a:spcAft>
                <a:spcPts val="0"/>
              </a:spcAft>
              <a:buClr>
                <a:srgbClr val="487FFE"/>
              </a:buClr>
              <a:buSzPts val="2400"/>
              <a:buFont typeface="Roboto"/>
              <a:buNone/>
            </a:pPr>
            <a:r>
              <a:rPr b="1" i="0" lang="en-US" sz="24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Confidential Information Memorandum</a:t>
            </a:r>
            <a:endParaRPr/>
          </a:p>
          <a:p>
            <a:pPr indent="0" lvl="0" marL="0" marR="0" rtl="0" algn="ctr">
              <a:lnSpc>
                <a:spcPct val="76000"/>
              </a:lnSpc>
              <a:spcBef>
                <a:spcPts val="1200"/>
              </a:spcBef>
              <a:spcAft>
                <a:spcPts val="0"/>
              </a:spcAft>
              <a:buClr>
                <a:srgbClr val="487FFE"/>
              </a:buClr>
              <a:buSzPts val="2000"/>
              <a:buFont typeface="Roboto"/>
              <a:buNone/>
            </a:pPr>
            <a:r>
              <a:rPr b="1" i="0" lang="en-US" sz="20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October 2024</a:t>
            </a:r>
            <a:endParaRPr/>
          </a:p>
          <a:p>
            <a:pPr indent="0" lvl="0" marL="0" marR="0" rtl="0" algn="ctr">
              <a:lnSpc>
                <a:spcPct val="76000"/>
              </a:lnSpc>
              <a:spcBef>
                <a:spcPts val="1200"/>
              </a:spcBef>
              <a:spcAft>
                <a:spcPts val="0"/>
              </a:spcAft>
              <a:buClr>
                <a:srgbClr val="487FFE"/>
              </a:buClr>
              <a:buSzPts val="1200"/>
              <a:buFont typeface="Roboto"/>
              <a:buNone/>
            </a:pPr>
            <a:r>
              <a:rPr b="1" i="1" lang="en-US" sz="12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Strictly Confidential </a:t>
            </a:r>
            <a:endParaRPr/>
          </a:p>
        </p:txBody>
      </p:sp>
      <p:sp>
        <p:nvSpPr>
          <p:cNvPr id="293" name="Google Shape;293;p1"/>
          <p:cNvSpPr/>
          <p:nvPr/>
        </p:nvSpPr>
        <p:spPr>
          <a:xfrm>
            <a:off x="0" y="6560598"/>
            <a:ext cx="9144000" cy="297401"/>
          </a:xfrm>
          <a:prstGeom prst="rect">
            <a:avLst/>
          </a:prstGeom>
          <a:solidFill>
            <a:srgbClr val="487FFE"/>
          </a:solidFill>
          <a:ln cap="flat" cmpd="sng" w="1270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"/>
          <p:cNvSpPr/>
          <p:nvPr/>
        </p:nvSpPr>
        <p:spPr>
          <a:xfrm>
            <a:off x="0" y="0"/>
            <a:ext cx="9144000" cy="297401"/>
          </a:xfrm>
          <a:prstGeom prst="rect">
            <a:avLst/>
          </a:prstGeom>
          <a:solidFill>
            <a:srgbClr val="487FFE"/>
          </a:solidFill>
          <a:ln cap="flat" cmpd="sng" w="1270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"/>
          <p:cNvSpPr/>
          <p:nvPr/>
        </p:nvSpPr>
        <p:spPr>
          <a:xfrm>
            <a:off x="7004648" y="5365516"/>
            <a:ext cx="1431986" cy="5579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</a:t>
            </a:r>
            <a:b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Company Logo</a:t>
            </a:r>
            <a:endParaRPr/>
          </a:p>
        </p:txBody>
      </p:sp>
      <p:sp>
        <p:nvSpPr>
          <p:cNvPr id="296" name="Google Shape;296;p1"/>
          <p:cNvSpPr/>
          <p:nvPr/>
        </p:nvSpPr>
        <p:spPr>
          <a:xfrm>
            <a:off x="707367" y="5365516"/>
            <a:ext cx="1431986" cy="5579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Insert </a:t>
            </a:r>
            <a:b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Sponsor Logo</a:t>
            </a:r>
            <a:endParaRPr/>
          </a:p>
        </p:txBody>
      </p:sp>
      <p:pic>
        <p:nvPicPr>
          <p:cNvPr descr="11 Best Rental Property Management Software for 2024 – Landlord Studio" id="297" name="Google Shape;2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7401"/>
            <a:ext cx="4572000" cy="2901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Top 6 Benefits Of Property Management Software - Hospiria" id="298" name="Google Shape;298;p1"/>
          <p:cNvPicPr preferRelativeResize="0"/>
          <p:nvPr/>
        </p:nvPicPr>
        <p:blipFill rotWithShape="1">
          <a:blip r:embed="rId4">
            <a:alphaModFix/>
          </a:blip>
          <a:srcRect b="0" l="39073" r="0" t="0"/>
          <a:stretch/>
        </p:blipFill>
        <p:spPr>
          <a:xfrm>
            <a:off x="4571998" y="297401"/>
            <a:ext cx="4572001" cy="2901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"/>
          <p:cNvSpPr/>
          <p:nvPr/>
        </p:nvSpPr>
        <p:spPr>
          <a:xfrm>
            <a:off x="142875" y="5267577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Service Picture</a:t>
            </a:r>
            <a:endParaRPr/>
          </a:p>
        </p:txBody>
      </p:sp>
      <p:sp>
        <p:nvSpPr>
          <p:cNvPr id="572" name="Google Shape;572;p10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Services Overview</a:t>
            </a:r>
            <a:endParaRPr/>
          </a:p>
        </p:txBody>
      </p:sp>
      <p:sp>
        <p:nvSpPr>
          <p:cNvPr id="573" name="Google Shape;573;p10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4" name="Google Shape;574;p10"/>
          <p:cNvSpPr/>
          <p:nvPr/>
        </p:nvSpPr>
        <p:spPr>
          <a:xfrm>
            <a:off x="150922" y="2218483"/>
            <a:ext cx="2095501" cy="369885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75" name="Google Shape;575;p10"/>
          <p:cNvSpPr/>
          <p:nvPr/>
        </p:nvSpPr>
        <p:spPr>
          <a:xfrm>
            <a:off x="2402489" y="2218483"/>
            <a:ext cx="2095501" cy="369885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76" name="Google Shape;576;p10"/>
          <p:cNvSpPr/>
          <p:nvPr/>
        </p:nvSpPr>
        <p:spPr>
          <a:xfrm>
            <a:off x="4654056" y="2218483"/>
            <a:ext cx="2095501" cy="369885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75" spcFirstLastPara="1" rIns="1827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77" name="Google Shape;577;p10"/>
          <p:cNvSpPr/>
          <p:nvPr/>
        </p:nvSpPr>
        <p:spPr>
          <a:xfrm>
            <a:off x="6905624" y="2218483"/>
            <a:ext cx="2095501" cy="369885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cxnSp>
        <p:nvCxnSpPr>
          <p:cNvPr id="578" name="Google Shape;578;p10"/>
          <p:cNvCxnSpPr>
            <a:stCxn id="574" idx="0"/>
            <a:endCxn id="579" idx="2"/>
          </p:cNvCxnSpPr>
          <p:nvPr/>
        </p:nvCxnSpPr>
        <p:spPr>
          <a:xfrm rot="-5400000">
            <a:off x="2606873" y="253483"/>
            <a:ext cx="556800" cy="3373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10"/>
          <p:cNvCxnSpPr>
            <a:stCxn id="575" idx="0"/>
            <a:endCxn id="579" idx="2"/>
          </p:cNvCxnSpPr>
          <p:nvPr/>
        </p:nvCxnSpPr>
        <p:spPr>
          <a:xfrm rot="-5400000">
            <a:off x="3732689" y="1379233"/>
            <a:ext cx="556800" cy="11217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10"/>
          <p:cNvCxnSpPr>
            <a:stCxn id="576" idx="0"/>
            <a:endCxn id="579" idx="2"/>
          </p:cNvCxnSpPr>
          <p:nvPr/>
        </p:nvCxnSpPr>
        <p:spPr>
          <a:xfrm flipH="1" rot="5400000">
            <a:off x="4858507" y="1375183"/>
            <a:ext cx="556800" cy="11298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10"/>
          <p:cNvCxnSpPr>
            <a:stCxn id="577" idx="0"/>
            <a:endCxn id="579" idx="2"/>
          </p:cNvCxnSpPr>
          <p:nvPr/>
        </p:nvCxnSpPr>
        <p:spPr>
          <a:xfrm flipH="1" rot="5400000">
            <a:off x="5984324" y="249433"/>
            <a:ext cx="556800" cy="33813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3" name="Google Shape;583;p10"/>
          <p:cNvSpPr txBox="1"/>
          <p:nvPr/>
        </p:nvSpPr>
        <p:spPr>
          <a:xfrm>
            <a:off x="150922" y="2632426"/>
            <a:ext cx="2095501" cy="1321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37159" lvl="0" marL="1828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84" name="Google Shape;584;p10"/>
          <p:cNvSpPr txBox="1"/>
          <p:nvPr/>
        </p:nvSpPr>
        <p:spPr>
          <a:xfrm>
            <a:off x="2402489" y="2632426"/>
            <a:ext cx="2095501" cy="744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37159" lvl="0" marL="1828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85" name="Google Shape;585;p10"/>
          <p:cNvSpPr txBox="1"/>
          <p:nvPr/>
        </p:nvSpPr>
        <p:spPr>
          <a:xfrm>
            <a:off x="4654055" y="2632426"/>
            <a:ext cx="2095501" cy="97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37159" lvl="0" marL="1828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86" name="Google Shape;586;p10"/>
          <p:cNvSpPr txBox="1"/>
          <p:nvPr/>
        </p:nvSpPr>
        <p:spPr>
          <a:xfrm>
            <a:off x="6905624" y="2632426"/>
            <a:ext cx="2095501" cy="97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37159" lvl="0" marL="1828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79" name="Google Shape;579;p10"/>
          <p:cNvSpPr/>
          <p:nvPr/>
        </p:nvSpPr>
        <p:spPr>
          <a:xfrm>
            <a:off x="3787850" y="794462"/>
            <a:ext cx="1568301" cy="867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Company Logo</a:t>
            </a:r>
            <a:endParaRPr/>
          </a:p>
        </p:txBody>
      </p:sp>
      <p:sp>
        <p:nvSpPr>
          <p:cNvPr id="587" name="Google Shape;587;p10"/>
          <p:cNvSpPr/>
          <p:nvPr/>
        </p:nvSpPr>
        <p:spPr>
          <a:xfrm>
            <a:off x="2388362" y="5267577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Service Picture</a:t>
            </a:r>
            <a:endParaRPr/>
          </a:p>
        </p:txBody>
      </p:sp>
      <p:sp>
        <p:nvSpPr>
          <p:cNvPr id="588" name="Google Shape;588;p10"/>
          <p:cNvSpPr/>
          <p:nvPr/>
        </p:nvSpPr>
        <p:spPr>
          <a:xfrm>
            <a:off x="4639929" y="5267577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Service Picture</a:t>
            </a:r>
            <a:endParaRPr/>
          </a:p>
        </p:txBody>
      </p:sp>
      <p:sp>
        <p:nvSpPr>
          <p:cNvPr id="589" name="Google Shape;589;p10"/>
          <p:cNvSpPr/>
          <p:nvPr/>
        </p:nvSpPr>
        <p:spPr>
          <a:xfrm>
            <a:off x="6891497" y="5267577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Service Picture</a:t>
            </a:r>
            <a:endParaRPr/>
          </a:p>
        </p:txBody>
      </p:sp>
      <p:sp>
        <p:nvSpPr>
          <p:cNvPr id="590" name="Google Shape;590;p10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1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Software Capabilities</a:t>
            </a:r>
            <a:endParaRPr/>
          </a:p>
        </p:txBody>
      </p:sp>
      <p:sp>
        <p:nvSpPr>
          <p:cNvPr id="597" name="Google Shape;597;p11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11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grpSp>
        <p:nvGrpSpPr>
          <p:cNvPr id="599" name="Google Shape;599;p11"/>
          <p:cNvGrpSpPr/>
          <p:nvPr/>
        </p:nvGrpSpPr>
        <p:grpSpPr>
          <a:xfrm>
            <a:off x="5821605" y="1691214"/>
            <a:ext cx="2926080" cy="466344"/>
            <a:chOff x="5821605" y="1691214"/>
            <a:chExt cx="2926080" cy="466344"/>
          </a:xfrm>
        </p:grpSpPr>
        <p:sp>
          <p:nvSpPr>
            <p:cNvPr id="600" name="Google Shape;600;p11"/>
            <p:cNvSpPr txBox="1"/>
            <p:nvPr/>
          </p:nvSpPr>
          <p:spPr>
            <a:xfrm>
              <a:off x="6215551" y="1691214"/>
              <a:ext cx="2532134" cy="466344"/>
            </a:xfrm>
            <a:prstGeom prst="rect">
              <a:avLst/>
            </a:prstGeom>
            <a:solidFill>
              <a:srgbClr val="487FFE"/>
            </a:solidFill>
            <a:ln cap="flat" cmpd="sng" w="12700">
              <a:solidFill>
                <a:srgbClr val="0653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4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95A"/>
                </a:buClr>
                <a:buSzPts val="1100"/>
                <a:buFont typeface="Roboto"/>
                <a:buNone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[ ]</a:t>
              </a:r>
              <a:endParaRPr b="1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5821605" y="1691214"/>
              <a:ext cx="393946" cy="466344"/>
            </a:xfrm>
            <a:prstGeom prst="rect">
              <a:avLst/>
            </a:prstGeom>
            <a:noFill/>
            <a:ln cap="flat" cmpd="sng" w="12700">
              <a:solidFill>
                <a:srgbClr val="0653F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✔</a:t>
              </a:r>
              <a:endParaRPr b="1" i="0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11"/>
          <p:cNvGrpSpPr/>
          <p:nvPr/>
        </p:nvGrpSpPr>
        <p:grpSpPr>
          <a:xfrm>
            <a:off x="5821605" y="2953468"/>
            <a:ext cx="2926080" cy="466344"/>
            <a:chOff x="5821605" y="3166250"/>
            <a:chExt cx="2926080" cy="466344"/>
          </a:xfrm>
        </p:grpSpPr>
        <p:sp>
          <p:nvSpPr>
            <p:cNvPr id="603" name="Google Shape;603;p11"/>
            <p:cNvSpPr txBox="1"/>
            <p:nvPr/>
          </p:nvSpPr>
          <p:spPr>
            <a:xfrm>
              <a:off x="6215551" y="3166250"/>
              <a:ext cx="2532134" cy="466344"/>
            </a:xfrm>
            <a:prstGeom prst="rect">
              <a:avLst/>
            </a:prstGeom>
            <a:solidFill>
              <a:srgbClr val="487FFE"/>
            </a:solidFill>
            <a:ln cap="flat" cmpd="sng" w="12700">
              <a:solidFill>
                <a:srgbClr val="0653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4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95A"/>
                </a:buClr>
                <a:buSzPts val="1100"/>
                <a:buFont typeface="Roboto"/>
                <a:buNone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[ ]</a:t>
              </a: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5821605" y="3166250"/>
              <a:ext cx="393946" cy="466344"/>
            </a:xfrm>
            <a:prstGeom prst="rect">
              <a:avLst/>
            </a:prstGeom>
            <a:noFill/>
            <a:ln cap="flat" cmpd="sng" w="12700">
              <a:solidFill>
                <a:srgbClr val="0653F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✔</a:t>
              </a:r>
              <a:endParaRPr b="1" i="0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1"/>
          <p:cNvGrpSpPr/>
          <p:nvPr/>
        </p:nvGrpSpPr>
        <p:grpSpPr>
          <a:xfrm>
            <a:off x="5821605" y="3584594"/>
            <a:ext cx="2926080" cy="466344"/>
            <a:chOff x="5821605" y="3783000"/>
            <a:chExt cx="2926080" cy="466344"/>
          </a:xfrm>
        </p:grpSpPr>
        <p:sp>
          <p:nvSpPr>
            <p:cNvPr id="606" name="Google Shape;606;p11"/>
            <p:cNvSpPr txBox="1"/>
            <p:nvPr/>
          </p:nvSpPr>
          <p:spPr>
            <a:xfrm>
              <a:off x="6215551" y="3783000"/>
              <a:ext cx="2532134" cy="466344"/>
            </a:xfrm>
            <a:prstGeom prst="rect">
              <a:avLst/>
            </a:prstGeom>
            <a:solidFill>
              <a:srgbClr val="487FFE"/>
            </a:solidFill>
            <a:ln cap="flat" cmpd="sng" w="12700">
              <a:solidFill>
                <a:srgbClr val="0653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4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95A"/>
                </a:buClr>
                <a:buSzPts val="1100"/>
                <a:buFont typeface="Roboto"/>
                <a:buNone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[ ]</a:t>
              </a: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5821605" y="3783000"/>
              <a:ext cx="393946" cy="466344"/>
            </a:xfrm>
            <a:prstGeom prst="rect">
              <a:avLst/>
            </a:prstGeom>
            <a:noFill/>
            <a:ln cap="flat" cmpd="sng" w="12700">
              <a:solidFill>
                <a:srgbClr val="0653F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✔</a:t>
              </a:r>
              <a:endParaRPr b="1" i="0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11"/>
          <p:cNvGrpSpPr/>
          <p:nvPr/>
        </p:nvGrpSpPr>
        <p:grpSpPr>
          <a:xfrm>
            <a:off x="5821607" y="2322341"/>
            <a:ext cx="2926080" cy="466344"/>
            <a:chOff x="5821607" y="2428732"/>
            <a:chExt cx="2926080" cy="466344"/>
          </a:xfrm>
        </p:grpSpPr>
        <p:sp>
          <p:nvSpPr>
            <p:cNvPr id="609" name="Google Shape;609;p11"/>
            <p:cNvSpPr txBox="1"/>
            <p:nvPr/>
          </p:nvSpPr>
          <p:spPr>
            <a:xfrm>
              <a:off x="6215553" y="2428732"/>
              <a:ext cx="2532134" cy="466344"/>
            </a:xfrm>
            <a:prstGeom prst="rect">
              <a:avLst/>
            </a:prstGeom>
            <a:solidFill>
              <a:srgbClr val="487FFE"/>
            </a:solidFill>
            <a:ln cap="flat" cmpd="sng" w="12700">
              <a:solidFill>
                <a:srgbClr val="0653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4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95A"/>
                </a:buClr>
                <a:buSzPts val="1100"/>
                <a:buFont typeface="Roboto"/>
                <a:buNone/>
              </a:pPr>
              <a:r>
                <a:rPr b="1" i="0" lang="en-US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[ ]</a:t>
              </a: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5821607" y="2428732"/>
              <a:ext cx="393946" cy="466344"/>
            </a:xfrm>
            <a:prstGeom prst="rect">
              <a:avLst/>
            </a:prstGeom>
            <a:noFill/>
            <a:ln cap="flat" cmpd="sng" w="12700">
              <a:solidFill>
                <a:srgbClr val="0653F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✔</a:t>
              </a:r>
              <a:endParaRPr b="1" i="0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p11"/>
          <p:cNvSpPr/>
          <p:nvPr/>
        </p:nvSpPr>
        <p:spPr>
          <a:xfrm>
            <a:off x="5821605" y="1343349"/>
            <a:ext cx="2926080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Software Capabilities</a:t>
            </a:r>
            <a:endParaRPr/>
          </a:p>
        </p:txBody>
      </p:sp>
      <p:sp>
        <p:nvSpPr>
          <p:cNvPr id="612" name="Google Shape;612;p11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The Company has developed a truly differentiated software solution that has disrupted the property management services market</a:t>
            </a:r>
            <a:endParaRPr/>
          </a:p>
        </p:txBody>
      </p:sp>
      <p:sp>
        <p:nvSpPr>
          <p:cNvPr id="613" name="Google Shape;613;p11"/>
          <p:cNvSpPr/>
          <p:nvPr/>
        </p:nvSpPr>
        <p:spPr>
          <a:xfrm>
            <a:off x="370409" y="4378469"/>
            <a:ext cx="8377275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Software Buildout Timeline</a:t>
            </a:r>
            <a:endParaRPr/>
          </a:p>
        </p:txBody>
      </p:sp>
      <p:sp>
        <p:nvSpPr>
          <p:cNvPr id="614" name="Google Shape;614;p11"/>
          <p:cNvSpPr/>
          <p:nvPr/>
        </p:nvSpPr>
        <p:spPr>
          <a:xfrm>
            <a:off x="370409" y="4813542"/>
            <a:ext cx="8377275" cy="56260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87FFE"/>
          </a:solidFill>
          <a:ln cap="flat" cmpd="sng" w="12700">
            <a:solidFill>
              <a:srgbClr val="0653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5" name="Google Shape;615;p11"/>
          <p:cNvGrpSpPr/>
          <p:nvPr/>
        </p:nvGrpSpPr>
        <p:grpSpPr>
          <a:xfrm>
            <a:off x="743169" y="5072660"/>
            <a:ext cx="128099" cy="356241"/>
            <a:chOff x="823795" y="2639262"/>
            <a:chExt cx="137160" cy="400560"/>
          </a:xfrm>
        </p:grpSpPr>
        <p:sp>
          <p:nvSpPr>
            <p:cNvPr id="616" name="Google Shape;616;p11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7" name="Google Shape;617;p11"/>
            <p:cNvCxnSpPr>
              <a:endCxn id="616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33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18" name="Google Shape;618;p11"/>
          <p:cNvSpPr txBox="1"/>
          <p:nvPr/>
        </p:nvSpPr>
        <p:spPr>
          <a:xfrm>
            <a:off x="303221" y="5458781"/>
            <a:ext cx="1007994" cy="376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Software development takes place</a:t>
            </a:r>
            <a:endParaRPr/>
          </a:p>
        </p:txBody>
      </p:sp>
      <p:grpSp>
        <p:nvGrpSpPr>
          <p:cNvPr id="619" name="Google Shape;619;p11"/>
          <p:cNvGrpSpPr/>
          <p:nvPr/>
        </p:nvGrpSpPr>
        <p:grpSpPr>
          <a:xfrm>
            <a:off x="1964850" y="5072660"/>
            <a:ext cx="128099" cy="356241"/>
            <a:chOff x="823795" y="2639262"/>
            <a:chExt cx="137160" cy="400560"/>
          </a:xfrm>
        </p:grpSpPr>
        <p:sp>
          <p:nvSpPr>
            <p:cNvPr id="620" name="Google Shape;620;p11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1" name="Google Shape;621;p11"/>
            <p:cNvCxnSpPr>
              <a:endCxn id="620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33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22" name="Google Shape;622;p11"/>
          <p:cNvSpPr txBox="1"/>
          <p:nvPr/>
        </p:nvSpPr>
        <p:spPr>
          <a:xfrm>
            <a:off x="1409489" y="5458781"/>
            <a:ext cx="1238820" cy="745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Initial beta testing with select customers</a:t>
            </a:r>
            <a:endParaRPr/>
          </a:p>
        </p:txBody>
      </p:sp>
      <p:grpSp>
        <p:nvGrpSpPr>
          <p:cNvPr id="623" name="Google Shape;623;p11"/>
          <p:cNvGrpSpPr/>
          <p:nvPr/>
        </p:nvGrpSpPr>
        <p:grpSpPr>
          <a:xfrm>
            <a:off x="3122481" y="5072660"/>
            <a:ext cx="128099" cy="356241"/>
            <a:chOff x="823795" y="2639262"/>
            <a:chExt cx="137160" cy="400560"/>
          </a:xfrm>
        </p:grpSpPr>
        <p:sp>
          <p:nvSpPr>
            <p:cNvPr id="624" name="Google Shape;624;p11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5" name="Google Shape;625;p11"/>
            <p:cNvCxnSpPr>
              <a:endCxn id="624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33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26" name="Google Shape;626;p11"/>
          <p:cNvSpPr txBox="1"/>
          <p:nvPr/>
        </p:nvSpPr>
        <p:spPr>
          <a:xfrm>
            <a:off x="2567120" y="5458781"/>
            <a:ext cx="1238820" cy="745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2023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Initial system goes live for clients</a:t>
            </a:r>
            <a:endParaRPr/>
          </a:p>
        </p:txBody>
      </p:sp>
      <p:grpSp>
        <p:nvGrpSpPr>
          <p:cNvPr id="627" name="Google Shape;627;p11"/>
          <p:cNvGrpSpPr/>
          <p:nvPr/>
        </p:nvGrpSpPr>
        <p:grpSpPr>
          <a:xfrm>
            <a:off x="4600585" y="5072660"/>
            <a:ext cx="128099" cy="356241"/>
            <a:chOff x="823795" y="2639262"/>
            <a:chExt cx="137160" cy="400560"/>
          </a:xfrm>
        </p:grpSpPr>
        <p:sp>
          <p:nvSpPr>
            <p:cNvPr id="628" name="Google Shape;628;p11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9" name="Google Shape;629;p11"/>
            <p:cNvCxnSpPr>
              <a:endCxn id="628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33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0" name="Google Shape;630;p11"/>
          <p:cNvSpPr txBox="1"/>
          <p:nvPr/>
        </p:nvSpPr>
        <p:spPr>
          <a:xfrm>
            <a:off x="4109274" y="5458781"/>
            <a:ext cx="1238820" cy="745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Apr-24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Company achieves 50K+ recurring users</a:t>
            </a:r>
            <a:endParaRPr/>
          </a:p>
        </p:txBody>
      </p:sp>
      <p:grpSp>
        <p:nvGrpSpPr>
          <p:cNvPr id="631" name="Google Shape;631;p11"/>
          <p:cNvGrpSpPr/>
          <p:nvPr/>
        </p:nvGrpSpPr>
        <p:grpSpPr>
          <a:xfrm>
            <a:off x="6151501" y="5072660"/>
            <a:ext cx="128099" cy="356241"/>
            <a:chOff x="823795" y="2639262"/>
            <a:chExt cx="137160" cy="400560"/>
          </a:xfrm>
        </p:grpSpPr>
        <p:sp>
          <p:nvSpPr>
            <p:cNvPr id="632" name="Google Shape;632;p11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3" name="Google Shape;633;p11"/>
            <p:cNvCxnSpPr>
              <a:endCxn id="632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33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34" name="Google Shape;634;p11"/>
          <p:cNvGrpSpPr/>
          <p:nvPr/>
        </p:nvGrpSpPr>
        <p:grpSpPr>
          <a:xfrm>
            <a:off x="7481616" y="5072660"/>
            <a:ext cx="128099" cy="356241"/>
            <a:chOff x="823795" y="2639262"/>
            <a:chExt cx="137160" cy="400560"/>
          </a:xfrm>
        </p:grpSpPr>
        <p:sp>
          <p:nvSpPr>
            <p:cNvPr id="635" name="Google Shape;635;p11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6" name="Google Shape;636;p11"/>
            <p:cNvCxnSpPr>
              <a:endCxn id="635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33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7" name="Google Shape;637;p11"/>
          <p:cNvSpPr txBox="1"/>
          <p:nvPr/>
        </p:nvSpPr>
        <p:spPr>
          <a:xfrm>
            <a:off x="339659" y="1731133"/>
            <a:ext cx="5008436" cy="11676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Unique Value Proposition </a:t>
            </a:r>
            <a:endParaRPr/>
          </a:p>
        </p:txBody>
      </p:sp>
      <p:sp>
        <p:nvSpPr>
          <p:cNvPr id="644" name="Google Shape;644;p12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5" name="Google Shape;645;p12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[Company] offers a superior value proposition and is positioned as a ‘one-stop shop’ for customers’ property management needs through its proprietary software </a:t>
            </a:r>
            <a:endParaRPr/>
          </a:p>
        </p:txBody>
      </p:sp>
      <p:sp>
        <p:nvSpPr>
          <p:cNvPr id="646" name="Google Shape;646;p12"/>
          <p:cNvSpPr/>
          <p:nvPr/>
        </p:nvSpPr>
        <p:spPr>
          <a:xfrm>
            <a:off x="313692" y="2011711"/>
            <a:ext cx="2691444" cy="316873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Proprietary Software</a:t>
            </a:r>
            <a:endParaRPr/>
          </a:p>
        </p:txBody>
      </p:sp>
      <p:sp>
        <p:nvSpPr>
          <p:cNvPr id="647" name="Google Shape;647;p12"/>
          <p:cNvSpPr/>
          <p:nvPr/>
        </p:nvSpPr>
        <p:spPr>
          <a:xfrm>
            <a:off x="3226278" y="2011711"/>
            <a:ext cx="2691444" cy="316873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Sticky Service Offering </a:t>
            </a:r>
            <a:endParaRPr/>
          </a:p>
        </p:txBody>
      </p:sp>
      <p:sp>
        <p:nvSpPr>
          <p:cNvPr id="648" name="Google Shape;648;p12"/>
          <p:cNvSpPr/>
          <p:nvPr/>
        </p:nvSpPr>
        <p:spPr>
          <a:xfrm>
            <a:off x="6138864" y="2011711"/>
            <a:ext cx="2691444" cy="316873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Experienced Personnel</a:t>
            </a:r>
            <a:endParaRPr/>
          </a:p>
        </p:txBody>
      </p:sp>
      <p:sp>
        <p:nvSpPr>
          <p:cNvPr id="649" name="Google Shape;649;p12"/>
          <p:cNvSpPr/>
          <p:nvPr/>
        </p:nvSpPr>
        <p:spPr>
          <a:xfrm>
            <a:off x="313692" y="2328584"/>
            <a:ext cx="2691444" cy="2131273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2"/>
          <p:cNvSpPr/>
          <p:nvPr/>
        </p:nvSpPr>
        <p:spPr>
          <a:xfrm>
            <a:off x="3226278" y="2328584"/>
            <a:ext cx="2691444" cy="2131273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12"/>
          <p:cNvSpPr/>
          <p:nvPr/>
        </p:nvSpPr>
        <p:spPr>
          <a:xfrm>
            <a:off x="6138864" y="2328584"/>
            <a:ext cx="2691444" cy="2131273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2"/>
          <p:cNvSpPr txBox="1"/>
          <p:nvPr/>
        </p:nvSpPr>
        <p:spPr>
          <a:xfrm>
            <a:off x="339570" y="2419473"/>
            <a:ext cx="2607522" cy="859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37159" lvl="0" marL="1828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653" name="Google Shape;653;p12"/>
          <p:cNvSpPr txBox="1"/>
          <p:nvPr/>
        </p:nvSpPr>
        <p:spPr>
          <a:xfrm>
            <a:off x="3268239" y="2419473"/>
            <a:ext cx="2607522" cy="859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37159" lvl="0" marL="1828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654" name="Google Shape;654;p12"/>
          <p:cNvSpPr txBox="1"/>
          <p:nvPr/>
        </p:nvSpPr>
        <p:spPr>
          <a:xfrm>
            <a:off x="6180825" y="2419473"/>
            <a:ext cx="2607522" cy="6290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37159" lvl="0" marL="18288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 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655" name="Google Shape;655;p12"/>
          <p:cNvSpPr/>
          <p:nvPr/>
        </p:nvSpPr>
        <p:spPr>
          <a:xfrm>
            <a:off x="313693" y="5355884"/>
            <a:ext cx="8516616" cy="518705"/>
          </a:xfrm>
          <a:prstGeom prst="rect">
            <a:avLst/>
          </a:prstGeom>
          <a:solidFill>
            <a:srgbClr val="8FB2FF"/>
          </a:solidFill>
          <a:ln cap="flat" cmpd="sng" w="19050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Significant historical recurring top-line growth with defensible market position and expanding margins </a:t>
            </a:r>
            <a:endParaRPr/>
          </a:p>
        </p:txBody>
      </p:sp>
      <p:sp>
        <p:nvSpPr>
          <p:cNvPr id="656" name="Google Shape;656;p12"/>
          <p:cNvSpPr/>
          <p:nvPr/>
        </p:nvSpPr>
        <p:spPr>
          <a:xfrm rot="10800000">
            <a:off x="1233580" y="4661784"/>
            <a:ext cx="6676842" cy="492174"/>
          </a:xfrm>
          <a:prstGeom prst="triangle">
            <a:avLst>
              <a:gd fmla="val 50000" name="adj"/>
            </a:avLst>
          </a:prstGeom>
          <a:solidFill>
            <a:srgbClr val="D8D8D8"/>
          </a:solidFill>
          <a:ln cap="flat" cmpd="sng" w="12700">
            <a:solidFill>
              <a:srgbClr val="0653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3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Business Mix</a:t>
            </a:r>
            <a:endParaRPr/>
          </a:p>
        </p:txBody>
      </p:sp>
      <p:sp>
        <p:nvSpPr>
          <p:cNvPr id="663" name="Google Shape;663;p13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4" name="Google Shape;664;p13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[Company] is highly diversified across geography and service offering type </a:t>
            </a:r>
            <a:endParaRPr/>
          </a:p>
        </p:txBody>
      </p:sp>
      <p:sp>
        <p:nvSpPr>
          <p:cNvPr id="665" name="Google Shape;665;p13"/>
          <p:cNvSpPr/>
          <p:nvPr/>
        </p:nvSpPr>
        <p:spPr>
          <a:xfrm>
            <a:off x="4660429" y="3555224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Revenue by Geography</a:t>
            </a:r>
            <a:endParaRPr/>
          </a:p>
        </p:txBody>
      </p:sp>
      <p:sp>
        <p:nvSpPr>
          <p:cNvPr id="666" name="Google Shape;666;p13"/>
          <p:cNvSpPr txBox="1"/>
          <p:nvPr/>
        </p:nvSpPr>
        <p:spPr>
          <a:xfrm>
            <a:off x="187986" y="1255380"/>
            <a:ext cx="8623771" cy="1306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667" name="Google Shape;667;p13"/>
          <p:cNvSpPr/>
          <p:nvPr/>
        </p:nvSpPr>
        <p:spPr>
          <a:xfrm>
            <a:off x="187986" y="3555224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Revenue by Service Offering</a:t>
            </a:r>
            <a:endParaRPr/>
          </a:p>
        </p:txBody>
      </p:sp>
      <p:graphicFrame>
        <p:nvGraphicFramePr>
          <p:cNvPr id="668" name="Google Shape;668;p13"/>
          <p:cNvGraphicFramePr/>
          <p:nvPr/>
        </p:nvGraphicFramePr>
        <p:xfrm>
          <a:off x="187986" y="3890928"/>
          <a:ext cx="4166782" cy="2583524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669" name="Google Shape;669;p13"/>
          <p:cNvGraphicFramePr/>
          <p:nvPr/>
        </p:nvGraphicFramePr>
        <p:xfrm>
          <a:off x="4660429" y="3890928"/>
          <a:ext cx="4166782" cy="2583524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670" name="Google Shape;670;p13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" name="Google Shape;676;p14"/>
          <p:cNvGraphicFramePr/>
          <p:nvPr/>
        </p:nvGraphicFramePr>
        <p:xfrm>
          <a:off x="4657545" y="4175183"/>
          <a:ext cx="4169664" cy="213969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677" name="Google Shape;677;p14"/>
          <p:cNvSpPr/>
          <p:nvPr/>
        </p:nvSpPr>
        <p:spPr>
          <a:xfrm>
            <a:off x="6370146" y="1455342"/>
            <a:ext cx="1426243" cy="1322021"/>
          </a:xfrm>
          <a:prstGeom prst="ellipse">
            <a:avLst/>
          </a:prstGeom>
          <a:noFill/>
          <a:ln cap="flat" cmpd="sng" w="571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4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Customer Summary</a:t>
            </a:r>
            <a:endParaRPr/>
          </a:p>
        </p:txBody>
      </p:sp>
      <p:sp>
        <p:nvSpPr>
          <p:cNvPr id="679" name="Google Shape;679;p14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0" name="Google Shape;680;p14"/>
          <p:cNvSpPr txBox="1"/>
          <p:nvPr/>
        </p:nvSpPr>
        <p:spPr>
          <a:xfrm>
            <a:off x="515789" y="6527571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Company Information. </a:t>
            </a:r>
            <a:endParaRPr/>
          </a:p>
        </p:txBody>
      </p:sp>
      <p:sp>
        <p:nvSpPr>
          <p:cNvPr id="681" name="Google Shape;681;p14"/>
          <p:cNvSpPr/>
          <p:nvPr/>
        </p:nvSpPr>
        <p:spPr>
          <a:xfrm>
            <a:off x="4660429" y="3701870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Growth in Customers &gt;$400K of Annual ARR</a:t>
            </a:r>
            <a:endParaRPr/>
          </a:p>
        </p:txBody>
      </p:sp>
      <p:sp>
        <p:nvSpPr>
          <p:cNvPr id="682" name="Google Shape;682;p14"/>
          <p:cNvSpPr/>
          <p:nvPr/>
        </p:nvSpPr>
        <p:spPr>
          <a:xfrm>
            <a:off x="187986" y="3701870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Top 10 Customers Summary</a:t>
            </a:r>
            <a:endParaRPr/>
          </a:p>
        </p:txBody>
      </p:sp>
      <p:pic>
        <p:nvPicPr>
          <p:cNvPr descr="Miami condo market more complicated after tragic Surfside collapse" id="683" name="Google Shape;68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3128" y="1034413"/>
            <a:ext cx="1407045" cy="937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gos Marriott Hotel Ikeja - 5 Star Conference Hotel in Lagos, Nigeria" id="684" name="Google Shape;68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6362" y="1034413"/>
            <a:ext cx="1407045" cy="938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y At Any Of Our Resort And Hotel Locations | Margaritaville" id="685" name="Google Shape;685;p14"/>
          <p:cNvPicPr preferRelativeResize="0"/>
          <p:nvPr/>
        </p:nvPicPr>
        <p:blipFill rotWithShape="1">
          <a:blip r:embed="rId6">
            <a:alphaModFix/>
          </a:blip>
          <a:srcRect b="7428" l="0" r="0" t="0"/>
          <a:stretch/>
        </p:blipFill>
        <p:spPr>
          <a:xfrm>
            <a:off x="5496361" y="2260262"/>
            <a:ext cx="1407045" cy="92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ing » International Students &amp; Scholars Office | Boston University" id="686" name="Google Shape;686;p14"/>
          <p:cNvPicPr preferRelativeResize="0"/>
          <p:nvPr/>
        </p:nvPicPr>
        <p:blipFill rotWithShape="1">
          <a:blip r:embed="rId7">
            <a:alphaModFix/>
          </a:blip>
          <a:srcRect b="0" l="0" r="24482" t="0"/>
          <a:stretch/>
        </p:blipFill>
        <p:spPr>
          <a:xfrm>
            <a:off x="7265216" y="2260262"/>
            <a:ext cx="1404957" cy="938027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4"/>
          <p:cNvSpPr txBox="1"/>
          <p:nvPr/>
        </p:nvSpPr>
        <p:spPr>
          <a:xfrm>
            <a:off x="187986" y="1048350"/>
            <a:ext cx="4946565" cy="1306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688" name="Google Shape;688;p14"/>
          <p:cNvSpPr/>
          <p:nvPr/>
        </p:nvSpPr>
        <p:spPr>
          <a:xfrm>
            <a:off x="1216563" y="4503524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Top customer trends </a:t>
            </a:r>
            <a:b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summary table</a:t>
            </a:r>
            <a:endParaRPr/>
          </a:p>
        </p:txBody>
      </p:sp>
      <p:sp>
        <p:nvSpPr>
          <p:cNvPr id="689" name="Google Shape;689;p14"/>
          <p:cNvSpPr/>
          <p:nvPr/>
        </p:nvSpPr>
        <p:spPr>
          <a:xfrm>
            <a:off x="589001" y="2658043"/>
            <a:ext cx="3364752" cy="4393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Illustrative customer logos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5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Customer Case Study</a:t>
            </a:r>
            <a:endParaRPr/>
          </a:p>
        </p:txBody>
      </p:sp>
      <p:sp>
        <p:nvSpPr>
          <p:cNvPr id="696" name="Google Shape;696;p15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7" name="Google Shape;697;p15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698" name="Google Shape;698;p15"/>
          <p:cNvSpPr/>
          <p:nvPr/>
        </p:nvSpPr>
        <p:spPr>
          <a:xfrm>
            <a:off x="4660429" y="3701870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Ramping ARR</a:t>
            </a:r>
            <a:endParaRPr/>
          </a:p>
        </p:txBody>
      </p:sp>
      <p:sp>
        <p:nvSpPr>
          <p:cNvPr id="699" name="Google Shape;699;p15"/>
          <p:cNvSpPr/>
          <p:nvPr/>
        </p:nvSpPr>
        <p:spPr>
          <a:xfrm>
            <a:off x="187986" y="3701870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Near-Term Client Projects</a:t>
            </a:r>
            <a:endParaRPr/>
          </a:p>
        </p:txBody>
      </p:sp>
      <p:sp>
        <p:nvSpPr>
          <p:cNvPr id="700" name="Google Shape;700;p15"/>
          <p:cNvSpPr/>
          <p:nvPr/>
        </p:nvSpPr>
        <p:spPr>
          <a:xfrm>
            <a:off x="5689006" y="4247738"/>
            <a:ext cx="2109628" cy="9472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Bar Chart showing Growth in ARR since inception (include projections for 2025-2026) </a:t>
            </a:r>
            <a:endParaRPr/>
          </a:p>
        </p:txBody>
      </p:sp>
      <p:sp>
        <p:nvSpPr>
          <p:cNvPr id="701" name="Google Shape;701;p15"/>
          <p:cNvSpPr txBox="1"/>
          <p:nvPr/>
        </p:nvSpPr>
        <p:spPr>
          <a:xfrm>
            <a:off x="187986" y="1600438"/>
            <a:ext cx="8639225" cy="1306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[Discuss customer relationship and onboarding process / how the business was won]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[Discuss pricing model of the client and services being utilized]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[Discuss growth with the client and how the relationship has developed / progressed over time]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[Discuss proactive account management and business development opportunities]</a:t>
            </a:r>
            <a:endParaRPr/>
          </a:p>
        </p:txBody>
      </p:sp>
      <p:sp>
        <p:nvSpPr>
          <p:cNvPr id="702" name="Google Shape;702;p15"/>
          <p:cNvSpPr txBox="1"/>
          <p:nvPr/>
        </p:nvSpPr>
        <p:spPr>
          <a:xfrm>
            <a:off x="187985" y="4171422"/>
            <a:ext cx="4166783" cy="1100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[Highlight current projects under contract]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[Discuss near-term opportunities and growth areas to expand relationship with the client]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[Breakout of volume vs. pricing growth over time]</a:t>
            </a:r>
            <a:endParaRPr/>
          </a:p>
        </p:txBody>
      </p:sp>
      <p:sp>
        <p:nvSpPr>
          <p:cNvPr id="703" name="Google Shape;703;p15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6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Customer Testimonials</a:t>
            </a:r>
            <a:endParaRPr/>
          </a:p>
        </p:txBody>
      </p:sp>
      <p:sp>
        <p:nvSpPr>
          <p:cNvPr id="710" name="Google Shape;710;p16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1" name="Google Shape;711;p16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712" name="Google Shape;712;p16"/>
          <p:cNvSpPr/>
          <p:nvPr/>
        </p:nvSpPr>
        <p:spPr>
          <a:xfrm>
            <a:off x="511769" y="1461379"/>
            <a:ext cx="1371600" cy="387748"/>
          </a:xfrm>
          <a:prstGeom prst="roundRect">
            <a:avLst>
              <a:gd fmla="val 10029" name="adj"/>
            </a:avLst>
          </a:prstGeom>
          <a:solidFill>
            <a:srgbClr val="487FFE"/>
          </a:solidFill>
          <a:ln>
            <a:noFill/>
          </a:ln>
          <a:effectLst>
            <a:outerShdw blurRad="50800" rotWithShape="0" algn="tl" dir="2700000" dist="381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Customer</a:t>
            </a:r>
            <a:endParaRPr/>
          </a:p>
        </p:txBody>
      </p:sp>
      <p:sp>
        <p:nvSpPr>
          <p:cNvPr id="713" name="Google Shape;713;p16"/>
          <p:cNvSpPr/>
          <p:nvPr/>
        </p:nvSpPr>
        <p:spPr>
          <a:xfrm>
            <a:off x="575748" y="1980643"/>
            <a:ext cx="1243642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714" name="Google Shape;714;p16"/>
          <p:cNvSpPr txBox="1"/>
          <p:nvPr/>
        </p:nvSpPr>
        <p:spPr>
          <a:xfrm>
            <a:off x="2117935" y="1953651"/>
            <a:ext cx="2816374" cy="77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715" name="Google Shape;715;p16"/>
          <p:cNvSpPr/>
          <p:nvPr/>
        </p:nvSpPr>
        <p:spPr>
          <a:xfrm>
            <a:off x="2117935" y="1453688"/>
            <a:ext cx="2816374" cy="387748"/>
          </a:xfrm>
          <a:prstGeom prst="roundRect">
            <a:avLst>
              <a:gd fmla="val 10029" name="adj"/>
            </a:avLst>
          </a:prstGeom>
          <a:solidFill>
            <a:srgbClr val="487FFE"/>
          </a:solidFill>
          <a:ln>
            <a:noFill/>
          </a:ln>
          <a:effectLst>
            <a:outerShdw blurRad="50800" rotWithShape="0" algn="tl" dir="2700000" dist="381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Services Utilized</a:t>
            </a:r>
            <a:endParaRPr/>
          </a:p>
        </p:txBody>
      </p:sp>
      <p:sp>
        <p:nvSpPr>
          <p:cNvPr id="716" name="Google Shape;716;p16"/>
          <p:cNvSpPr/>
          <p:nvPr/>
        </p:nvSpPr>
        <p:spPr>
          <a:xfrm>
            <a:off x="5214239" y="1461379"/>
            <a:ext cx="3465035" cy="387748"/>
          </a:xfrm>
          <a:prstGeom prst="roundRect">
            <a:avLst>
              <a:gd fmla="val 10029" name="adj"/>
            </a:avLst>
          </a:prstGeom>
          <a:solidFill>
            <a:srgbClr val="487FFE"/>
          </a:solidFill>
          <a:ln>
            <a:noFill/>
          </a:ln>
          <a:effectLst>
            <a:outerShdw blurRad="50800" rotWithShape="0" algn="tl" dir="2700000" dist="381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rPr b="1"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Client Testimonial</a:t>
            </a:r>
            <a:endParaRPr b="1" i="0" sz="1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16"/>
          <p:cNvSpPr/>
          <p:nvPr/>
        </p:nvSpPr>
        <p:spPr>
          <a:xfrm>
            <a:off x="5477773" y="1980643"/>
            <a:ext cx="3001991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Quote from customer on strength in relationship</a:t>
            </a:r>
            <a:endParaRPr/>
          </a:p>
        </p:txBody>
      </p:sp>
      <p:cxnSp>
        <p:nvCxnSpPr>
          <p:cNvPr id="718" name="Google Shape;718;p16"/>
          <p:cNvCxnSpPr/>
          <p:nvPr/>
        </p:nvCxnSpPr>
        <p:spPr>
          <a:xfrm>
            <a:off x="537647" y="2855344"/>
            <a:ext cx="8167505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16"/>
          <p:cNvCxnSpPr/>
          <p:nvPr/>
        </p:nvCxnSpPr>
        <p:spPr>
          <a:xfrm>
            <a:off x="537647" y="3874697"/>
            <a:ext cx="8167505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16"/>
          <p:cNvCxnSpPr/>
          <p:nvPr/>
        </p:nvCxnSpPr>
        <p:spPr>
          <a:xfrm>
            <a:off x="537647" y="4894049"/>
            <a:ext cx="8167505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1" name="Google Shape;721;p16"/>
          <p:cNvSpPr/>
          <p:nvPr/>
        </p:nvSpPr>
        <p:spPr>
          <a:xfrm>
            <a:off x="575748" y="2988028"/>
            <a:ext cx="1243642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722" name="Google Shape;722;p16"/>
          <p:cNvSpPr txBox="1"/>
          <p:nvPr/>
        </p:nvSpPr>
        <p:spPr>
          <a:xfrm>
            <a:off x="2117935" y="2961036"/>
            <a:ext cx="2816374" cy="77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723" name="Google Shape;723;p16"/>
          <p:cNvSpPr/>
          <p:nvPr/>
        </p:nvSpPr>
        <p:spPr>
          <a:xfrm>
            <a:off x="5477773" y="2988028"/>
            <a:ext cx="3001991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Quote from customer on strength in relationship</a:t>
            </a:r>
            <a:endParaRPr/>
          </a:p>
        </p:txBody>
      </p:sp>
      <p:sp>
        <p:nvSpPr>
          <p:cNvPr id="724" name="Google Shape;724;p16"/>
          <p:cNvSpPr/>
          <p:nvPr/>
        </p:nvSpPr>
        <p:spPr>
          <a:xfrm>
            <a:off x="575748" y="4011695"/>
            <a:ext cx="1243642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725" name="Google Shape;725;p16"/>
          <p:cNvSpPr txBox="1"/>
          <p:nvPr/>
        </p:nvSpPr>
        <p:spPr>
          <a:xfrm>
            <a:off x="2117935" y="3984703"/>
            <a:ext cx="2816374" cy="77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726" name="Google Shape;726;p16"/>
          <p:cNvSpPr/>
          <p:nvPr/>
        </p:nvSpPr>
        <p:spPr>
          <a:xfrm>
            <a:off x="5477773" y="4011695"/>
            <a:ext cx="3001991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Quote from customer on strength in relationship</a:t>
            </a:r>
            <a:endParaRPr/>
          </a:p>
        </p:txBody>
      </p:sp>
      <p:sp>
        <p:nvSpPr>
          <p:cNvPr id="727" name="Google Shape;727;p16"/>
          <p:cNvSpPr/>
          <p:nvPr/>
        </p:nvSpPr>
        <p:spPr>
          <a:xfrm>
            <a:off x="575748" y="5039060"/>
            <a:ext cx="1243642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728" name="Google Shape;728;p16"/>
          <p:cNvSpPr txBox="1"/>
          <p:nvPr/>
        </p:nvSpPr>
        <p:spPr>
          <a:xfrm>
            <a:off x="2117935" y="5012068"/>
            <a:ext cx="2816374" cy="77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729" name="Google Shape;729;p16"/>
          <p:cNvSpPr/>
          <p:nvPr/>
        </p:nvSpPr>
        <p:spPr>
          <a:xfrm>
            <a:off x="5477773" y="5039060"/>
            <a:ext cx="3001991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Quote from customer on strength in relationship</a:t>
            </a:r>
            <a:endParaRPr/>
          </a:p>
        </p:txBody>
      </p:sp>
      <p:sp>
        <p:nvSpPr>
          <p:cNvPr id="730" name="Google Shape;730;p16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7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Customer Retention Analysis</a:t>
            </a:r>
            <a:endParaRPr/>
          </a:p>
        </p:txBody>
      </p:sp>
      <p:sp>
        <p:nvSpPr>
          <p:cNvPr id="737" name="Google Shape;737;p17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8" name="Google Shape;738;p17"/>
          <p:cNvSpPr/>
          <p:nvPr/>
        </p:nvSpPr>
        <p:spPr>
          <a:xfrm>
            <a:off x="5198183" y="1398619"/>
            <a:ext cx="3629027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Aggregate Customer Retention </a:t>
            </a:r>
            <a:endParaRPr/>
          </a:p>
        </p:txBody>
      </p:sp>
      <p:sp>
        <p:nvSpPr>
          <p:cNvPr id="739" name="Google Shape;739;p17"/>
          <p:cNvSpPr/>
          <p:nvPr/>
        </p:nvSpPr>
        <p:spPr>
          <a:xfrm>
            <a:off x="5198182" y="3559353"/>
            <a:ext cx="3629027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Large Customer Retention </a:t>
            </a:r>
            <a:endParaRPr/>
          </a:p>
        </p:txBody>
      </p:sp>
      <p:sp>
        <p:nvSpPr>
          <p:cNvPr id="740" name="Google Shape;740;p17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[Company’s] sticky service offering and long-term contracts have led to strong recurring revenue and little client churn </a:t>
            </a:r>
            <a:endParaRPr/>
          </a:p>
        </p:txBody>
      </p:sp>
      <p:sp>
        <p:nvSpPr>
          <p:cNvPr id="741" name="Google Shape;741;p17"/>
          <p:cNvSpPr/>
          <p:nvPr/>
        </p:nvSpPr>
        <p:spPr>
          <a:xfrm>
            <a:off x="351014" y="1398619"/>
            <a:ext cx="4457700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Customer Retention Commentary</a:t>
            </a:r>
            <a:endParaRPr/>
          </a:p>
        </p:txBody>
      </p:sp>
      <p:sp>
        <p:nvSpPr>
          <p:cNvPr id="742" name="Google Shape;742;p17"/>
          <p:cNvSpPr txBox="1"/>
          <p:nvPr/>
        </p:nvSpPr>
        <p:spPr>
          <a:xfrm>
            <a:off x="5138175" y="5485217"/>
            <a:ext cx="3749040" cy="731520"/>
          </a:xfrm>
          <a:prstGeom prst="rect">
            <a:avLst/>
          </a:prstGeom>
          <a:noFill/>
          <a:ln cap="flat" cmpd="sng" w="9525">
            <a:solidFill>
              <a:srgbClr val="0653F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13325">
            <a:spAutoFit/>
          </a:bodyPr>
          <a:lstStyle/>
          <a:p>
            <a:pPr indent="0" lvl="0" marL="12700" marR="508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Customers ‘lost’ are not due to poor customer service </a:t>
            </a:r>
            <a:br>
              <a:rPr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but rather the completion of larger projects and customers closing facilities or moving out of a specific service offering </a:t>
            </a:r>
            <a:endParaRPr/>
          </a:p>
        </p:txBody>
      </p:sp>
      <p:sp>
        <p:nvSpPr>
          <p:cNvPr id="743" name="Google Shape;743;p17"/>
          <p:cNvSpPr/>
          <p:nvPr/>
        </p:nvSpPr>
        <p:spPr>
          <a:xfrm>
            <a:off x="1525050" y="4642131"/>
            <a:ext cx="2109628" cy="11625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Retention Analysis Table</a:t>
            </a:r>
            <a:endParaRPr/>
          </a:p>
        </p:txBody>
      </p:sp>
      <p:sp>
        <p:nvSpPr>
          <p:cNvPr id="744" name="Google Shape;744;p17"/>
          <p:cNvSpPr/>
          <p:nvPr/>
        </p:nvSpPr>
        <p:spPr>
          <a:xfrm>
            <a:off x="5957882" y="2030302"/>
            <a:ext cx="2109628" cy="9472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 Retention Table</a:t>
            </a:r>
            <a:endParaRPr/>
          </a:p>
        </p:txBody>
      </p:sp>
      <p:sp>
        <p:nvSpPr>
          <p:cNvPr id="745" name="Google Shape;745;p17"/>
          <p:cNvSpPr/>
          <p:nvPr/>
        </p:nvSpPr>
        <p:spPr>
          <a:xfrm>
            <a:off x="5957882" y="4247738"/>
            <a:ext cx="2109628" cy="94725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Client Retention Table</a:t>
            </a:r>
            <a:endParaRPr/>
          </a:p>
        </p:txBody>
      </p:sp>
      <p:sp>
        <p:nvSpPr>
          <p:cNvPr id="746" name="Google Shape;746;p17"/>
          <p:cNvSpPr txBox="1"/>
          <p:nvPr/>
        </p:nvSpPr>
        <p:spPr>
          <a:xfrm>
            <a:off x="351015" y="1733627"/>
            <a:ext cx="4457700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747" name="Google Shape;747;p17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3" name="Google Shape;753;p18"/>
          <p:cNvGraphicFramePr/>
          <p:nvPr/>
        </p:nvGraphicFramePr>
        <p:xfrm>
          <a:off x="4226943" y="1916713"/>
          <a:ext cx="4572000" cy="413314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754" name="Google Shape;754;p18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Customer Cohort Analysis</a:t>
            </a:r>
            <a:endParaRPr/>
          </a:p>
        </p:txBody>
      </p:sp>
      <p:sp>
        <p:nvSpPr>
          <p:cNvPr id="755" name="Google Shape;755;p18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6" name="Google Shape;756;p18"/>
          <p:cNvSpPr/>
          <p:nvPr/>
        </p:nvSpPr>
        <p:spPr>
          <a:xfrm>
            <a:off x="4295954" y="1428034"/>
            <a:ext cx="4433978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Customer Cohort Analysis</a:t>
            </a:r>
            <a:endParaRPr/>
          </a:p>
        </p:txBody>
      </p:sp>
      <p:sp>
        <p:nvSpPr>
          <p:cNvPr id="757" name="Google Shape;757;p18"/>
          <p:cNvSpPr txBox="1"/>
          <p:nvPr/>
        </p:nvSpPr>
        <p:spPr>
          <a:xfrm>
            <a:off x="4295954" y="1738870"/>
            <a:ext cx="370522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($ 000’s)</a:t>
            </a:r>
            <a:endParaRPr/>
          </a:p>
        </p:txBody>
      </p:sp>
      <p:sp>
        <p:nvSpPr>
          <p:cNvPr id="758" name="Google Shape;758;p18"/>
          <p:cNvSpPr/>
          <p:nvPr/>
        </p:nvSpPr>
        <p:spPr>
          <a:xfrm>
            <a:off x="187986" y="1428034"/>
            <a:ext cx="3705225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Cohort Commentary</a:t>
            </a:r>
            <a:endParaRPr/>
          </a:p>
        </p:txBody>
      </p:sp>
      <p:sp>
        <p:nvSpPr>
          <p:cNvPr id="759" name="Google Shape;759;p18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Many of the Company’s customers will continue to utilize the Company’s services beyond the initial year of onboarding with subsequent projects or maintenance services </a:t>
            </a:r>
            <a:endParaRPr/>
          </a:p>
        </p:txBody>
      </p:sp>
      <p:sp>
        <p:nvSpPr>
          <p:cNvPr id="760" name="Google Shape;760;p18"/>
          <p:cNvSpPr/>
          <p:nvPr/>
        </p:nvSpPr>
        <p:spPr>
          <a:xfrm>
            <a:off x="831987" y="5264927"/>
            <a:ext cx="2417222" cy="773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Customer Cohort Trends Table</a:t>
            </a:r>
            <a:endParaRPr/>
          </a:p>
        </p:txBody>
      </p:sp>
      <p:sp>
        <p:nvSpPr>
          <p:cNvPr id="761" name="Google Shape;761;p18"/>
          <p:cNvSpPr txBox="1"/>
          <p:nvPr/>
        </p:nvSpPr>
        <p:spPr>
          <a:xfrm>
            <a:off x="187986" y="1741749"/>
            <a:ext cx="3705225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762" name="Google Shape;762;p18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9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 sz="2200"/>
              <a:t>Near-Term Customer Pipeline </a:t>
            </a:r>
            <a:endParaRPr/>
          </a:p>
        </p:txBody>
      </p:sp>
      <p:sp>
        <p:nvSpPr>
          <p:cNvPr id="769" name="Google Shape;769;p19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B230"/>
              </a:buClr>
              <a:buSzPts val="675"/>
              <a:buFont typeface="Arial"/>
              <a:buNone/>
            </a:pPr>
            <a:fld id="{00000000-1234-1234-1234-123412341234}" type="slidenum">
              <a:rPr b="0" i="0" lang="en-US" sz="675" u="none" cap="none" strike="noStrike">
                <a:solidFill>
                  <a:srgbClr val="74B23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675" u="none" cap="none" strike="noStrike">
              <a:solidFill>
                <a:srgbClr val="74B2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9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[Company] has built up a strong near-term pipeline of blue-chip customers and new opportunities that should drive incremental growth into 2025</a:t>
            </a:r>
            <a:endParaRPr/>
          </a:p>
        </p:txBody>
      </p:sp>
      <p:sp>
        <p:nvSpPr>
          <p:cNvPr id="771" name="Google Shape;771;p19"/>
          <p:cNvSpPr/>
          <p:nvPr/>
        </p:nvSpPr>
        <p:spPr>
          <a:xfrm>
            <a:off x="134461" y="3357715"/>
            <a:ext cx="8875075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Near-Term Customer Pipeline </a:t>
            </a:r>
            <a:endParaRPr/>
          </a:p>
        </p:txBody>
      </p:sp>
      <p:sp>
        <p:nvSpPr>
          <p:cNvPr id="772" name="Google Shape;772;p19"/>
          <p:cNvSpPr txBox="1"/>
          <p:nvPr/>
        </p:nvSpPr>
        <p:spPr>
          <a:xfrm>
            <a:off x="187986" y="1741749"/>
            <a:ext cx="8821550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773" name="Google Shape;773;p19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sp>
        <p:nvSpPr>
          <p:cNvPr id="774" name="Google Shape;774;p19"/>
          <p:cNvSpPr/>
          <p:nvPr/>
        </p:nvSpPr>
        <p:spPr>
          <a:xfrm>
            <a:off x="877505" y="5264927"/>
            <a:ext cx="7388987" cy="5924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Blinded table of near-term customers to pursue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Disclaimer</a:t>
            </a:r>
            <a:endParaRPr/>
          </a:p>
        </p:txBody>
      </p:sp>
      <p:sp>
        <p:nvSpPr>
          <p:cNvPr id="305" name="Google Shape;305;p2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2889849" y="2562045"/>
            <a:ext cx="3364302" cy="3707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Sponsor to insert their off-the-shelf Disclaimer language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0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Infrastructure &amp; Systems</a:t>
            </a:r>
            <a:endParaRPr/>
          </a:p>
        </p:txBody>
      </p:sp>
      <p:sp>
        <p:nvSpPr>
          <p:cNvPr id="781" name="Google Shape;781;p20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2" name="Google Shape;782;p20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[Company] has invested into strong systems and infrastructure to support near-term growth</a:t>
            </a:r>
            <a:endParaRPr/>
          </a:p>
        </p:txBody>
      </p:sp>
      <p:sp>
        <p:nvSpPr>
          <p:cNvPr id="783" name="Google Shape;783;p20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sp>
        <p:nvSpPr>
          <p:cNvPr id="784" name="Google Shape;784;p20"/>
          <p:cNvSpPr/>
          <p:nvPr/>
        </p:nvSpPr>
        <p:spPr>
          <a:xfrm>
            <a:off x="511769" y="1681939"/>
            <a:ext cx="1371600" cy="1155711"/>
          </a:xfrm>
          <a:prstGeom prst="roundRect">
            <a:avLst>
              <a:gd fmla="val 10029" name="adj"/>
            </a:avLst>
          </a:prstGeom>
          <a:solidFill>
            <a:srgbClr val="487FFE"/>
          </a:solidFill>
          <a:ln>
            <a:noFill/>
          </a:ln>
          <a:effectLst>
            <a:outerShdw blurRad="50800" rotWithShape="0" algn="tl" dir="2700000" dist="381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Tech Stack / Software</a:t>
            </a:r>
            <a:endParaRPr/>
          </a:p>
        </p:txBody>
      </p:sp>
      <p:sp>
        <p:nvSpPr>
          <p:cNvPr id="785" name="Google Shape;785;p20"/>
          <p:cNvSpPr/>
          <p:nvPr/>
        </p:nvSpPr>
        <p:spPr>
          <a:xfrm>
            <a:off x="511769" y="3254083"/>
            <a:ext cx="1371600" cy="1148259"/>
          </a:xfrm>
          <a:prstGeom prst="roundRect">
            <a:avLst>
              <a:gd fmla="val 10029" name="adj"/>
            </a:avLst>
          </a:prstGeom>
          <a:solidFill>
            <a:srgbClr val="487FFE"/>
          </a:solidFill>
          <a:ln>
            <a:noFill/>
          </a:ln>
          <a:effectLst>
            <a:outerShdw blurRad="50800" rotWithShape="0" algn="tl" dir="2700000" dist="381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Employee Payroll</a:t>
            </a:r>
            <a:endParaRPr/>
          </a:p>
        </p:txBody>
      </p:sp>
      <p:sp>
        <p:nvSpPr>
          <p:cNvPr id="786" name="Google Shape;786;p20"/>
          <p:cNvSpPr/>
          <p:nvPr/>
        </p:nvSpPr>
        <p:spPr>
          <a:xfrm>
            <a:off x="511769" y="4818776"/>
            <a:ext cx="1371600" cy="1105506"/>
          </a:xfrm>
          <a:prstGeom prst="roundRect">
            <a:avLst>
              <a:gd fmla="val 10029" name="adj"/>
            </a:avLst>
          </a:prstGeom>
          <a:solidFill>
            <a:srgbClr val="487FFE"/>
          </a:solidFill>
          <a:ln>
            <a:noFill/>
          </a:ln>
          <a:effectLst>
            <a:outerShdw blurRad="50800" rotWithShape="0" algn="tl" dir="2700000" dist="38100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Finance &amp; Accounting</a:t>
            </a:r>
            <a:endParaRPr/>
          </a:p>
        </p:txBody>
      </p:sp>
      <p:sp>
        <p:nvSpPr>
          <p:cNvPr id="787" name="Google Shape;787;p20"/>
          <p:cNvSpPr/>
          <p:nvPr/>
        </p:nvSpPr>
        <p:spPr>
          <a:xfrm>
            <a:off x="2178168" y="1897898"/>
            <a:ext cx="1243642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788" name="Google Shape;788;p20"/>
          <p:cNvSpPr/>
          <p:nvPr/>
        </p:nvSpPr>
        <p:spPr>
          <a:xfrm>
            <a:off x="2178168" y="3466316"/>
            <a:ext cx="1243642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789" name="Google Shape;789;p20"/>
          <p:cNvSpPr/>
          <p:nvPr/>
        </p:nvSpPr>
        <p:spPr>
          <a:xfrm>
            <a:off x="2178168" y="5009633"/>
            <a:ext cx="1243642" cy="7237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790" name="Google Shape;790;p20"/>
          <p:cNvSpPr txBox="1"/>
          <p:nvPr/>
        </p:nvSpPr>
        <p:spPr>
          <a:xfrm>
            <a:off x="3724103" y="1722147"/>
            <a:ext cx="5113739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791" name="Google Shape;791;p20"/>
          <p:cNvSpPr txBox="1"/>
          <p:nvPr/>
        </p:nvSpPr>
        <p:spPr>
          <a:xfrm>
            <a:off x="3724103" y="3290565"/>
            <a:ext cx="5113739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792" name="Google Shape;792;p20"/>
          <p:cNvSpPr txBox="1"/>
          <p:nvPr/>
        </p:nvSpPr>
        <p:spPr>
          <a:xfrm>
            <a:off x="3724103" y="4860511"/>
            <a:ext cx="5113739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1"/>
          <p:cNvSpPr/>
          <p:nvPr/>
        </p:nvSpPr>
        <p:spPr>
          <a:xfrm>
            <a:off x="409754" y="1307714"/>
            <a:ext cx="1243642" cy="12678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Picture</a:t>
            </a:r>
            <a:endParaRPr/>
          </a:p>
        </p:txBody>
      </p:sp>
      <p:sp>
        <p:nvSpPr>
          <p:cNvPr id="799" name="Google Shape;799;p21"/>
          <p:cNvSpPr/>
          <p:nvPr/>
        </p:nvSpPr>
        <p:spPr>
          <a:xfrm>
            <a:off x="409754" y="3072082"/>
            <a:ext cx="1243642" cy="12678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Picture</a:t>
            </a:r>
            <a:endParaRPr/>
          </a:p>
        </p:txBody>
      </p:sp>
      <p:sp>
        <p:nvSpPr>
          <p:cNvPr id="800" name="Google Shape;800;p21"/>
          <p:cNvSpPr/>
          <p:nvPr/>
        </p:nvSpPr>
        <p:spPr>
          <a:xfrm>
            <a:off x="409754" y="4845005"/>
            <a:ext cx="1243642" cy="12678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Picture</a:t>
            </a:r>
            <a:endParaRPr/>
          </a:p>
        </p:txBody>
      </p:sp>
      <p:sp>
        <p:nvSpPr>
          <p:cNvPr id="801" name="Google Shape;801;p21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Highly Experienced Management Team…</a:t>
            </a:r>
            <a:endParaRPr/>
          </a:p>
        </p:txBody>
      </p:sp>
      <p:sp>
        <p:nvSpPr>
          <p:cNvPr id="802" name="Google Shape;802;p21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3" name="Google Shape;803;p21"/>
          <p:cNvSpPr/>
          <p:nvPr/>
        </p:nvSpPr>
        <p:spPr>
          <a:xfrm>
            <a:off x="1811547" y="1639298"/>
            <a:ext cx="1586736" cy="580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CEO </a:t>
            </a:r>
            <a:endParaRPr/>
          </a:p>
        </p:txBody>
      </p:sp>
      <p:sp>
        <p:nvSpPr>
          <p:cNvPr id="804" name="Google Shape;804;p21"/>
          <p:cNvSpPr/>
          <p:nvPr/>
        </p:nvSpPr>
        <p:spPr>
          <a:xfrm>
            <a:off x="1763839" y="3403666"/>
            <a:ext cx="1682151" cy="580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CFO</a:t>
            </a:r>
            <a:endParaRPr/>
          </a:p>
        </p:txBody>
      </p:sp>
      <p:cxnSp>
        <p:nvCxnSpPr>
          <p:cNvPr id="805" name="Google Shape;805;p21"/>
          <p:cNvCxnSpPr/>
          <p:nvPr/>
        </p:nvCxnSpPr>
        <p:spPr>
          <a:xfrm>
            <a:off x="409754" y="2813858"/>
            <a:ext cx="8260419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21"/>
          <p:cNvCxnSpPr/>
          <p:nvPr/>
        </p:nvCxnSpPr>
        <p:spPr>
          <a:xfrm>
            <a:off x="409754" y="4582504"/>
            <a:ext cx="8260419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07" name="Google Shape;807;p21"/>
          <p:cNvSpPr/>
          <p:nvPr/>
        </p:nvSpPr>
        <p:spPr>
          <a:xfrm>
            <a:off x="1811547" y="5188713"/>
            <a:ext cx="1682151" cy="580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COO</a:t>
            </a:r>
            <a:endParaRPr/>
          </a:p>
        </p:txBody>
      </p:sp>
      <p:sp>
        <p:nvSpPr>
          <p:cNvPr id="808" name="Google Shape;808;p21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[Company’s] management team is highly experienced across the environmental services and remediation space</a:t>
            </a:r>
            <a:endParaRPr/>
          </a:p>
        </p:txBody>
      </p:sp>
      <p:sp>
        <p:nvSpPr>
          <p:cNvPr id="809" name="Google Shape;809;p21"/>
          <p:cNvSpPr txBox="1"/>
          <p:nvPr/>
        </p:nvSpPr>
        <p:spPr>
          <a:xfrm>
            <a:off x="3556434" y="1388067"/>
            <a:ext cx="5113739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810" name="Google Shape;810;p21"/>
          <p:cNvSpPr txBox="1"/>
          <p:nvPr/>
        </p:nvSpPr>
        <p:spPr>
          <a:xfrm>
            <a:off x="3556434" y="3128018"/>
            <a:ext cx="5113739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811" name="Google Shape;811;p21"/>
          <p:cNvSpPr txBox="1"/>
          <p:nvPr/>
        </p:nvSpPr>
        <p:spPr>
          <a:xfrm>
            <a:off x="3556434" y="5022604"/>
            <a:ext cx="5113739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812" name="Google Shape;812;p21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2"/>
          <p:cNvSpPr/>
          <p:nvPr/>
        </p:nvSpPr>
        <p:spPr>
          <a:xfrm>
            <a:off x="409754" y="1307714"/>
            <a:ext cx="1243642" cy="12678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Picture</a:t>
            </a:r>
            <a:endParaRPr/>
          </a:p>
        </p:txBody>
      </p:sp>
      <p:sp>
        <p:nvSpPr>
          <p:cNvPr id="819" name="Google Shape;819;p22"/>
          <p:cNvSpPr/>
          <p:nvPr/>
        </p:nvSpPr>
        <p:spPr>
          <a:xfrm>
            <a:off x="409754" y="3072082"/>
            <a:ext cx="1243642" cy="12678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Picture</a:t>
            </a:r>
            <a:endParaRPr/>
          </a:p>
        </p:txBody>
      </p:sp>
      <p:sp>
        <p:nvSpPr>
          <p:cNvPr id="820" name="Google Shape;820;p22"/>
          <p:cNvSpPr/>
          <p:nvPr/>
        </p:nvSpPr>
        <p:spPr>
          <a:xfrm>
            <a:off x="409754" y="4845005"/>
            <a:ext cx="1243642" cy="12678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Picture</a:t>
            </a:r>
            <a:endParaRPr/>
          </a:p>
        </p:txBody>
      </p:sp>
      <p:sp>
        <p:nvSpPr>
          <p:cNvPr id="821" name="Google Shape;821;p22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…Supported by Strong Second Tier of Management</a:t>
            </a:r>
            <a:endParaRPr/>
          </a:p>
        </p:txBody>
      </p:sp>
      <p:sp>
        <p:nvSpPr>
          <p:cNvPr id="822" name="Google Shape;822;p22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3" name="Google Shape;823;p22"/>
          <p:cNvSpPr/>
          <p:nvPr/>
        </p:nvSpPr>
        <p:spPr>
          <a:xfrm>
            <a:off x="1811547" y="1639298"/>
            <a:ext cx="1586736" cy="580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VP of Operations</a:t>
            </a:r>
            <a:endParaRPr/>
          </a:p>
        </p:txBody>
      </p:sp>
      <p:sp>
        <p:nvSpPr>
          <p:cNvPr id="824" name="Google Shape;824;p22"/>
          <p:cNvSpPr/>
          <p:nvPr/>
        </p:nvSpPr>
        <p:spPr>
          <a:xfrm>
            <a:off x="1763839" y="3403666"/>
            <a:ext cx="1682151" cy="580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Head of HR </a:t>
            </a:r>
            <a:endParaRPr/>
          </a:p>
        </p:txBody>
      </p:sp>
      <p:cxnSp>
        <p:nvCxnSpPr>
          <p:cNvPr id="825" name="Google Shape;825;p22"/>
          <p:cNvCxnSpPr/>
          <p:nvPr/>
        </p:nvCxnSpPr>
        <p:spPr>
          <a:xfrm>
            <a:off x="409754" y="2813858"/>
            <a:ext cx="8260419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26" name="Google Shape;826;p22"/>
          <p:cNvCxnSpPr/>
          <p:nvPr/>
        </p:nvCxnSpPr>
        <p:spPr>
          <a:xfrm>
            <a:off x="409754" y="4582504"/>
            <a:ext cx="8260419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27" name="Google Shape;827;p22"/>
          <p:cNvSpPr/>
          <p:nvPr/>
        </p:nvSpPr>
        <p:spPr>
          <a:xfrm>
            <a:off x="1811547" y="5188713"/>
            <a:ext cx="1682151" cy="580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Regional Manager</a:t>
            </a:r>
            <a:endParaRPr/>
          </a:p>
        </p:txBody>
      </p:sp>
      <p:sp>
        <p:nvSpPr>
          <p:cNvPr id="828" name="Google Shape;828;p22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The Company’s mid-level operations team provides a strong support system to the C-suite  </a:t>
            </a:r>
            <a:endParaRPr/>
          </a:p>
        </p:txBody>
      </p:sp>
      <p:sp>
        <p:nvSpPr>
          <p:cNvPr id="829" name="Google Shape;829;p22"/>
          <p:cNvSpPr txBox="1"/>
          <p:nvPr/>
        </p:nvSpPr>
        <p:spPr>
          <a:xfrm>
            <a:off x="3556434" y="1388067"/>
            <a:ext cx="5113739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830" name="Google Shape;830;p22"/>
          <p:cNvSpPr txBox="1"/>
          <p:nvPr/>
        </p:nvSpPr>
        <p:spPr>
          <a:xfrm>
            <a:off x="3556434" y="3128018"/>
            <a:ext cx="5113739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831" name="Google Shape;831;p22"/>
          <p:cNvSpPr txBox="1"/>
          <p:nvPr/>
        </p:nvSpPr>
        <p:spPr>
          <a:xfrm>
            <a:off x="3556434" y="5022604"/>
            <a:ext cx="5113739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832" name="Google Shape;832;p22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3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Employee Roster</a:t>
            </a:r>
            <a:endParaRPr/>
          </a:p>
        </p:txBody>
      </p:sp>
      <p:sp>
        <p:nvSpPr>
          <p:cNvPr id="839" name="Google Shape;839;p23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0" name="Google Shape;840;p23"/>
          <p:cNvSpPr/>
          <p:nvPr/>
        </p:nvSpPr>
        <p:spPr>
          <a:xfrm>
            <a:off x="187987" y="1407253"/>
            <a:ext cx="4206240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Employee Commentary</a:t>
            </a:r>
            <a:endParaRPr/>
          </a:p>
        </p:txBody>
      </p:sp>
      <p:sp>
        <p:nvSpPr>
          <p:cNvPr id="841" name="Google Shape;841;p23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842" name="Google Shape;842;p23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sp>
        <p:nvSpPr>
          <p:cNvPr id="843" name="Google Shape;843;p23"/>
          <p:cNvSpPr txBox="1"/>
          <p:nvPr/>
        </p:nvSpPr>
        <p:spPr>
          <a:xfrm>
            <a:off x="187986" y="1741749"/>
            <a:ext cx="3961320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844" name="Google Shape;844;p23"/>
          <p:cNvSpPr/>
          <p:nvPr/>
        </p:nvSpPr>
        <p:spPr>
          <a:xfrm>
            <a:off x="4749773" y="1407253"/>
            <a:ext cx="4206240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Employee Roster</a:t>
            </a:r>
            <a:endParaRPr/>
          </a:p>
        </p:txBody>
      </p:sp>
      <p:sp>
        <p:nvSpPr>
          <p:cNvPr id="845" name="Google Shape;845;p23"/>
          <p:cNvSpPr/>
          <p:nvPr/>
        </p:nvSpPr>
        <p:spPr>
          <a:xfrm>
            <a:off x="5630098" y="2624008"/>
            <a:ext cx="2445589" cy="12678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 showing employee roster and breakdown of W-2 vs. 1099 employees as well as offshore labor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1" name="Google Shape;851;p24"/>
          <p:cNvCxnSpPr>
            <a:stCxn id="852" idx="1"/>
            <a:endCxn id="853" idx="3"/>
          </p:cNvCxnSpPr>
          <p:nvPr/>
        </p:nvCxnSpPr>
        <p:spPr>
          <a:xfrm flipH="1">
            <a:off x="5438186" y="2279593"/>
            <a:ext cx="549600" cy="4500"/>
          </a:xfrm>
          <a:prstGeom prst="bentConnector3">
            <a:avLst>
              <a:gd fmla="val -39458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4" name="Google Shape;854;p24"/>
          <p:cNvCxnSpPr>
            <a:stCxn id="855" idx="1"/>
            <a:endCxn id="856" idx="3"/>
          </p:cNvCxnSpPr>
          <p:nvPr/>
        </p:nvCxnSpPr>
        <p:spPr>
          <a:xfrm flipH="1">
            <a:off x="2765607" y="3440100"/>
            <a:ext cx="927600" cy="600"/>
          </a:xfrm>
          <a:prstGeom prst="bentConnector3">
            <a:avLst>
              <a:gd fmla="val -1789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24"/>
          <p:cNvCxnSpPr>
            <a:stCxn id="858" idx="1"/>
            <a:endCxn id="855" idx="3"/>
          </p:cNvCxnSpPr>
          <p:nvPr/>
        </p:nvCxnSpPr>
        <p:spPr>
          <a:xfrm flipH="1">
            <a:off x="5438201" y="3440100"/>
            <a:ext cx="512400" cy="600"/>
          </a:xfrm>
          <a:prstGeom prst="bentConnector3">
            <a:avLst>
              <a:gd fmla="val 140921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24"/>
          <p:cNvCxnSpPr>
            <a:stCxn id="853" idx="2"/>
            <a:endCxn id="855" idx="0"/>
          </p:cNvCxnSpPr>
          <p:nvPr/>
        </p:nvCxnSpPr>
        <p:spPr>
          <a:xfrm flipH="1" rot="-5400000">
            <a:off x="4278251" y="2861846"/>
            <a:ext cx="575400" cy="600"/>
          </a:xfrm>
          <a:prstGeom prst="bentConnector3">
            <a:avLst>
              <a:gd fmla="val 51105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24"/>
          <p:cNvCxnSpPr>
            <a:stCxn id="861" idx="2"/>
            <a:endCxn id="862" idx="0"/>
          </p:cNvCxnSpPr>
          <p:nvPr/>
        </p:nvCxnSpPr>
        <p:spPr>
          <a:xfrm rot="5400000">
            <a:off x="7980326" y="4916606"/>
            <a:ext cx="285900" cy="20100"/>
          </a:xfrm>
          <a:prstGeom prst="bentConnector3">
            <a:avLst>
              <a:gd fmla="val 140531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24"/>
          <p:cNvCxnSpPr>
            <a:stCxn id="864" idx="2"/>
            <a:endCxn id="865" idx="0"/>
          </p:cNvCxnSpPr>
          <p:nvPr/>
        </p:nvCxnSpPr>
        <p:spPr>
          <a:xfrm flipH="1" rot="-5400000">
            <a:off x="868025" y="4926356"/>
            <a:ext cx="285900" cy="600"/>
          </a:xfrm>
          <a:prstGeom prst="bentConnector3">
            <a:avLst>
              <a:gd fmla="val 13148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6" name="Google Shape;866;p24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Management Organizational Chart</a:t>
            </a:r>
            <a:endParaRPr/>
          </a:p>
        </p:txBody>
      </p:sp>
      <p:sp>
        <p:nvSpPr>
          <p:cNvPr id="867" name="Google Shape;867;p24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2" name="Google Shape;852;p24"/>
          <p:cNvSpPr/>
          <p:nvPr/>
        </p:nvSpPr>
        <p:spPr>
          <a:xfrm>
            <a:off x="5987786" y="1989356"/>
            <a:ext cx="1744887" cy="580474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Jack Johnson*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Chairman</a:t>
            </a:r>
            <a:endParaRPr/>
          </a:p>
        </p:txBody>
      </p:sp>
      <p:sp>
        <p:nvSpPr>
          <p:cNvPr id="853" name="Google Shape;853;p24"/>
          <p:cNvSpPr/>
          <p:nvPr/>
        </p:nvSpPr>
        <p:spPr>
          <a:xfrm>
            <a:off x="3693207" y="1993972"/>
            <a:ext cx="1744887" cy="580474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CEO</a:t>
            </a:r>
            <a:endParaRPr/>
          </a:p>
        </p:txBody>
      </p:sp>
      <p:sp>
        <p:nvSpPr>
          <p:cNvPr id="855" name="Google Shape;855;p24"/>
          <p:cNvSpPr/>
          <p:nvPr/>
        </p:nvSpPr>
        <p:spPr>
          <a:xfrm>
            <a:off x="3693207" y="3149863"/>
            <a:ext cx="1744887" cy="580474"/>
          </a:xfrm>
          <a:prstGeom prst="rect">
            <a:avLst/>
          </a:prstGeom>
          <a:solidFill>
            <a:srgbClr val="A5A5A5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COO</a:t>
            </a:r>
            <a:endParaRPr/>
          </a:p>
        </p:txBody>
      </p:sp>
      <p:sp>
        <p:nvSpPr>
          <p:cNvPr id="858" name="Google Shape;858;p24"/>
          <p:cNvSpPr/>
          <p:nvPr/>
        </p:nvSpPr>
        <p:spPr>
          <a:xfrm>
            <a:off x="5950601" y="3149863"/>
            <a:ext cx="1744887" cy="580474"/>
          </a:xfrm>
          <a:prstGeom prst="rect">
            <a:avLst/>
          </a:prstGeom>
          <a:solidFill>
            <a:srgbClr val="A5A5A5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CFO</a:t>
            </a:r>
            <a:endParaRPr/>
          </a:p>
        </p:txBody>
      </p:sp>
      <p:sp>
        <p:nvSpPr>
          <p:cNvPr id="864" name="Google Shape;864;p24"/>
          <p:cNvSpPr/>
          <p:nvPr/>
        </p:nvSpPr>
        <p:spPr>
          <a:xfrm>
            <a:off x="221942" y="4203232"/>
            <a:ext cx="1577465" cy="580474"/>
          </a:xfrm>
          <a:prstGeom prst="rect">
            <a:avLst/>
          </a:prstGeom>
          <a:solidFill>
            <a:srgbClr val="C1D4FF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 b="1" sz="1300">
              <a:solidFill>
                <a:srgbClr val="41424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Software Engineer</a:t>
            </a:r>
            <a:endParaRPr/>
          </a:p>
        </p:txBody>
      </p:sp>
      <p:sp>
        <p:nvSpPr>
          <p:cNvPr id="868" name="Google Shape;868;p24"/>
          <p:cNvSpPr/>
          <p:nvPr/>
        </p:nvSpPr>
        <p:spPr>
          <a:xfrm>
            <a:off x="2002605" y="4203232"/>
            <a:ext cx="1577465" cy="580474"/>
          </a:xfrm>
          <a:prstGeom prst="rect">
            <a:avLst/>
          </a:prstGeom>
          <a:solidFill>
            <a:srgbClr val="C1D4FF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 b="1" sz="1300">
              <a:solidFill>
                <a:srgbClr val="41424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IT Manager</a:t>
            </a:r>
            <a:endParaRPr/>
          </a:p>
        </p:txBody>
      </p:sp>
      <p:sp>
        <p:nvSpPr>
          <p:cNvPr id="869" name="Google Shape;869;p24"/>
          <p:cNvSpPr/>
          <p:nvPr/>
        </p:nvSpPr>
        <p:spPr>
          <a:xfrm>
            <a:off x="3783268" y="4203232"/>
            <a:ext cx="1577465" cy="580474"/>
          </a:xfrm>
          <a:prstGeom prst="rect">
            <a:avLst/>
          </a:prstGeom>
          <a:solidFill>
            <a:srgbClr val="C1D4FF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 b="1" sz="1300">
              <a:solidFill>
                <a:srgbClr val="41424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VP of HR</a:t>
            </a:r>
            <a:endParaRPr/>
          </a:p>
        </p:txBody>
      </p:sp>
      <p:sp>
        <p:nvSpPr>
          <p:cNvPr id="870" name="Google Shape;870;p24"/>
          <p:cNvSpPr/>
          <p:nvPr/>
        </p:nvSpPr>
        <p:spPr>
          <a:xfrm>
            <a:off x="5563931" y="4203232"/>
            <a:ext cx="1577465" cy="580474"/>
          </a:xfrm>
          <a:prstGeom prst="rect">
            <a:avLst/>
          </a:prstGeom>
          <a:solidFill>
            <a:srgbClr val="C1D4FF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 b="1" sz="1300">
              <a:solidFill>
                <a:srgbClr val="41424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Project Manager</a:t>
            </a:r>
            <a:endParaRPr/>
          </a:p>
        </p:txBody>
      </p:sp>
      <p:sp>
        <p:nvSpPr>
          <p:cNvPr id="861" name="Google Shape;861;p24"/>
          <p:cNvSpPr/>
          <p:nvPr/>
        </p:nvSpPr>
        <p:spPr>
          <a:xfrm>
            <a:off x="7344593" y="4203232"/>
            <a:ext cx="1577465" cy="580474"/>
          </a:xfrm>
          <a:prstGeom prst="rect">
            <a:avLst/>
          </a:prstGeom>
          <a:solidFill>
            <a:srgbClr val="C1D4FF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 b="1" sz="1300">
              <a:solidFill>
                <a:srgbClr val="41424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Controller</a:t>
            </a:r>
            <a:endParaRPr/>
          </a:p>
        </p:txBody>
      </p:sp>
      <p:cxnSp>
        <p:nvCxnSpPr>
          <p:cNvPr id="871" name="Google Shape;871;p24"/>
          <p:cNvCxnSpPr>
            <a:stCxn id="856" idx="2"/>
            <a:endCxn id="864" idx="0"/>
          </p:cNvCxnSpPr>
          <p:nvPr/>
        </p:nvCxnSpPr>
        <p:spPr>
          <a:xfrm rot="5400000">
            <a:off x="1215488" y="3525437"/>
            <a:ext cx="472800" cy="882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24"/>
          <p:cNvCxnSpPr>
            <a:stCxn id="856" idx="2"/>
            <a:endCxn id="868" idx="0"/>
          </p:cNvCxnSpPr>
          <p:nvPr/>
        </p:nvCxnSpPr>
        <p:spPr>
          <a:xfrm flipH="1" rot="-5400000">
            <a:off x="2105888" y="3517637"/>
            <a:ext cx="472800" cy="8982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24"/>
          <p:cNvCxnSpPr>
            <a:stCxn id="855" idx="2"/>
            <a:endCxn id="869" idx="0"/>
          </p:cNvCxnSpPr>
          <p:nvPr/>
        </p:nvCxnSpPr>
        <p:spPr>
          <a:xfrm flipH="1" rot="-5400000">
            <a:off x="4332401" y="3963587"/>
            <a:ext cx="472800" cy="63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24"/>
          <p:cNvCxnSpPr>
            <a:stCxn id="855" idx="2"/>
            <a:endCxn id="870" idx="0"/>
          </p:cNvCxnSpPr>
          <p:nvPr/>
        </p:nvCxnSpPr>
        <p:spPr>
          <a:xfrm flipH="1" rot="-5400000">
            <a:off x="5222801" y="3073187"/>
            <a:ext cx="472800" cy="17871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24"/>
          <p:cNvCxnSpPr>
            <a:stCxn id="858" idx="2"/>
            <a:endCxn id="861" idx="0"/>
          </p:cNvCxnSpPr>
          <p:nvPr/>
        </p:nvCxnSpPr>
        <p:spPr>
          <a:xfrm flipH="1" rot="-5400000">
            <a:off x="7241845" y="3311537"/>
            <a:ext cx="472800" cy="13104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6" name="Google Shape;876;p24"/>
          <p:cNvSpPr txBox="1"/>
          <p:nvPr/>
        </p:nvSpPr>
        <p:spPr>
          <a:xfrm>
            <a:off x="246539" y="6130914"/>
            <a:ext cx="47617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Noto Sans Symbols"/>
              <a:buNone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* Denotes management members who will not be transitioning with the Company </a:t>
            </a:r>
            <a:endParaRPr b="0" i="0" sz="1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7" name="Google Shape;877;p24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sp>
        <p:nvSpPr>
          <p:cNvPr id="856" name="Google Shape;856;p24"/>
          <p:cNvSpPr/>
          <p:nvPr/>
        </p:nvSpPr>
        <p:spPr>
          <a:xfrm>
            <a:off x="1020744" y="3149863"/>
            <a:ext cx="1744887" cy="580474"/>
          </a:xfrm>
          <a:prstGeom prst="rect">
            <a:avLst/>
          </a:prstGeom>
          <a:solidFill>
            <a:srgbClr val="A5A5A5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 b="1" sz="1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CTO</a:t>
            </a:r>
            <a:endParaRPr/>
          </a:p>
        </p:txBody>
      </p:sp>
      <p:sp>
        <p:nvSpPr>
          <p:cNvPr id="865" name="Google Shape;865;p24"/>
          <p:cNvSpPr/>
          <p:nvPr/>
        </p:nvSpPr>
        <p:spPr>
          <a:xfrm>
            <a:off x="221941" y="5069677"/>
            <a:ext cx="1577465" cy="580474"/>
          </a:xfrm>
          <a:prstGeom prst="rect">
            <a:avLst/>
          </a:prstGeom>
          <a:solidFill>
            <a:srgbClr val="E5EDFF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 b="1" sz="1300">
              <a:solidFill>
                <a:srgbClr val="41424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Software Developer (5)</a:t>
            </a:r>
            <a:endParaRPr/>
          </a:p>
        </p:txBody>
      </p:sp>
      <p:cxnSp>
        <p:nvCxnSpPr>
          <p:cNvPr id="878" name="Google Shape;878;p24"/>
          <p:cNvCxnSpPr>
            <a:stCxn id="853" idx="2"/>
            <a:endCxn id="856" idx="0"/>
          </p:cNvCxnSpPr>
          <p:nvPr/>
        </p:nvCxnSpPr>
        <p:spPr>
          <a:xfrm rot="5400000">
            <a:off x="2941750" y="1525946"/>
            <a:ext cx="575400" cy="26724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24"/>
          <p:cNvCxnSpPr>
            <a:stCxn id="853" idx="2"/>
            <a:endCxn id="858" idx="0"/>
          </p:cNvCxnSpPr>
          <p:nvPr/>
        </p:nvCxnSpPr>
        <p:spPr>
          <a:xfrm flipH="1" rot="-5400000">
            <a:off x="5406701" y="1733396"/>
            <a:ext cx="575400" cy="22575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2" name="Google Shape;862;p24"/>
          <p:cNvSpPr/>
          <p:nvPr/>
        </p:nvSpPr>
        <p:spPr>
          <a:xfrm>
            <a:off x="7324554" y="5069677"/>
            <a:ext cx="1577465" cy="580474"/>
          </a:xfrm>
          <a:prstGeom prst="rect">
            <a:avLst/>
          </a:prstGeom>
          <a:solidFill>
            <a:srgbClr val="E5EDFF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Jack Johnson</a:t>
            </a:r>
            <a:endParaRPr b="1" sz="1300">
              <a:solidFill>
                <a:srgbClr val="41424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414241"/>
                </a:solidFill>
                <a:latin typeface="Roboto"/>
                <a:ea typeface="Roboto"/>
                <a:cs typeface="Roboto"/>
                <a:sym typeface="Roboto"/>
              </a:rPr>
              <a:t>Accountant</a:t>
            </a:r>
            <a:endParaRPr/>
          </a:p>
        </p:txBody>
      </p:sp>
      <p:sp>
        <p:nvSpPr>
          <p:cNvPr id="880" name="Google Shape;880;p24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[Company] has developed a highly motivated and experienced management team who is capable in accelerating the Company’s growth over the next five years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5"/>
          <p:cNvSpPr/>
          <p:nvPr/>
        </p:nvSpPr>
        <p:spPr>
          <a:xfrm>
            <a:off x="187985" y="1467637"/>
            <a:ext cx="8639225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Go-To-Market Strategy </a:t>
            </a:r>
            <a:endParaRPr/>
          </a:p>
        </p:txBody>
      </p:sp>
      <p:sp>
        <p:nvSpPr>
          <p:cNvPr id="887" name="Google Shape;887;p25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Sales &amp; Marketing</a:t>
            </a:r>
            <a:endParaRPr/>
          </a:p>
        </p:txBody>
      </p:sp>
      <p:sp>
        <p:nvSpPr>
          <p:cNvPr id="888" name="Google Shape;888;p25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9" name="Google Shape;889;p25"/>
          <p:cNvSpPr/>
          <p:nvPr/>
        </p:nvSpPr>
        <p:spPr>
          <a:xfrm>
            <a:off x="6380560" y="3099859"/>
            <a:ext cx="1744887" cy="580474"/>
          </a:xfrm>
          <a:prstGeom prst="rect">
            <a:avLst/>
          </a:prstGeom>
          <a:solidFill>
            <a:srgbClr val="A5A5A5"/>
          </a:solidFill>
          <a:ln cap="flat" cmpd="sng" w="19050">
            <a:solidFill>
              <a:srgbClr val="0653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Jack Johnson</a:t>
            </a:r>
            <a:endParaRPr b="1"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 of Sales </a:t>
            </a:r>
            <a:endParaRPr/>
          </a:p>
        </p:txBody>
      </p:sp>
      <p:sp>
        <p:nvSpPr>
          <p:cNvPr id="890" name="Google Shape;890;p25"/>
          <p:cNvSpPr/>
          <p:nvPr/>
        </p:nvSpPr>
        <p:spPr>
          <a:xfrm>
            <a:off x="5573940" y="3935804"/>
            <a:ext cx="1577465" cy="472287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(2) Senior Project Managers </a:t>
            </a:r>
            <a:endParaRPr i="1"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5"/>
          <p:cNvSpPr/>
          <p:nvPr/>
        </p:nvSpPr>
        <p:spPr>
          <a:xfrm>
            <a:off x="7354602" y="3935804"/>
            <a:ext cx="1577465" cy="472287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(3) Sales Reps</a:t>
            </a:r>
            <a:endParaRPr i="1"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Google Shape;892;p25"/>
          <p:cNvCxnSpPr>
            <a:stCxn id="889" idx="2"/>
            <a:endCxn id="891" idx="0"/>
          </p:cNvCxnSpPr>
          <p:nvPr/>
        </p:nvCxnSpPr>
        <p:spPr>
          <a:xfrm flipH="1" rot="-5400000">
            <a:off x="7570404" y="3362933"/>
            <a:ext cx="255600" cy="890400"/>
          </a:xfrm>
          <a:prstGeom prst="bentConnector3">
            <a:avLst>
              <a:gd fmla="val 49974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25"/>
          <p:cNvCxnSpPr>
            <a:stCxn id="889" idx="2"/>
            <a:endCxn id="890" idx="0"/>
          </p:cNvCxnSpPr>
          <p:nvPr/>
        </p:nvCxnSpPr>
        <p:spPr>
          <a:xfrm rot="5400000">
            <a:off x="6680004" y="3362933"/>
            <a:ext cx="255600" cy="890400"/>
          </a:xfrm>
          <a:prstGeom prst="bentConnector3">
            <a:avLst>
              <a:gd fmla="val 49975" name="adj1"/>
            </a:avLst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4" name="Google Shape;894;p25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The Company’s sales &amp; marketing efforts are led by [XXXX] along with a team of seasoned project managers and sales reps to drive sticky customer relationships through a well-designed go-to-market strategy </a:t>
            </a:r>
            <a:endParaRPr/>
          </a:p>
        </p:txBody>
      </p:sp>
      <p:sp>
        <p:nvSpPr>
          <p:cNvPr id="895" name="Google Shape;895;p25"/>
          <p:cNvSpPr txBox="1"/>
          <p:nvPr/>
        </p:nvSpPr>
        <p:spPr>
          <a:xfrm>
            <a:off x="5573940" y="4567391"/>
            <a:ext cx="3358128" cy="1347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u="sng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Key Sales &amp; Marketing Objectives</a:t>
            </a:r>
            <a:r>
              <a:rPr lang="en-US" sz="10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37159" lvl="0" marL="182880" marR="508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lang="en-US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grpSp>
        <p:nvGrpSpPr>
          <p:cNvPr id="896" name="Google Shape;896;p25"/>
          <p:cNvGrpSpPr/>
          <p:nvPr/>
        </p:nvGrpSpPr>
        <p:grpSpPr>
          <a:xfrm>
            <a:off x="1132946" y="3640584"/>
            <a:ext cx="2879684" cy="2661705"/>
            <a:chOff x="3183586" y="1964480"/>
            <a:chExt cx="3250376" cy="3004339"/>
          </a:xfrm>
        </p:grpSpPr>
        <p:grpSp>
          <p:nvGrpSpPr>
            <p:cNvPr id="897" name="Google Shape;897;p25"/>
            <p:cNvGrpSpPr/>
            <p:nvPr/>
          </p:nvGrpSpPr>
          <p:grpSpPr>
            <a:xfrm>
              <a:off x="4773613" y="1987999"/>
              <a:ext cx="901700" cy="1937890"/>
              <a:chOff x="4773613" y="1987999"/>
              <a:chExt cx="901700" cy="1937890"/>
            </a:xfrm>
          </p:grpSpPr>
          <p:sp>
            <p:nvSpPr>
              <p:cNvPr id="898" name="Google Shape;898;p25"/>
              <p:cNvSpPr/>
              <p:nvPr/>
            </p:nvSpPr>
            <p:spPr>
              <a:xfrm>
                <a:off x="4773613" y="2241551"/>
                <a:ext cx="901700" cy="1684338"/>
              </a:xfrm>
              <a:custGeom>
                <a:rect b="b" l="l" r="r" t="t"/>
                <a:pathLst>
                  <a:path extrusionOk="0" h="1061" w="568">
                    <a:moveTo>
                      <a:pt x="0" y="0"/>
                    </a:moveTo>
                    <a:cubicBezTo>
                      <a:pt x="314" y="0"/>
                      <a:pt x="568" y="257"/>
                      <a:pt x="568" y="573"/>
                    </a:cubicBezTo>
                    <a:cubicBezTo>
                      <a:pt x="568" y="772"/>
                      <a:pt x="465" y="957"/>
                      <a:pt x="298" y="1061"/>
                    </a:cubicBezTo>
                  </a:path>
                </a:pathLst>
              </a:custGeom>
              <a:noFill/>
              <a:ln cap="flat" cmpd="sng" w="9525">
                <a:solidFill>
                  <a:srgbClr val="487FF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99" name="Google Shape;899;p25"/>
              <p:cNvCxnSpPr/>
              <p:nvPr/>
            </p:nvCxnSpPr>
            <p:spPr>
              <a:xfrm rot="10800000">
                <a:off x="4773613" y="1987999"/>
                <a:ext cx="0" cy="255429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7F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900" name="Google Shape;900;p25"/>
            <p:cNvGrpSpPr/>
            <p:nvPr/>
          </p:nvGrpSpPr>
          <p:grpSpPr>
            <a:xfrm rot="-4334424">
              <a:off x="4016871" y="1722255"/>
              <a:ext cx="1021700" cy="2097138"/>
              <a:chOff x="4653613" y="1828751"/>
              <a:chExt cx="1021700" cy="2097138"/>
            </a:xfrm>
          </p:grpSpPr>
          <p:sp>
            <p:nvSpPr>
              <p:cNvPr id="901" name="Google Shape;901;p25"/>
              <p:cNvSpPr/>
              <p:nvPr/>
            </p:nvSpPr>
            <p:spPr>
              <a:xfrm>
                <a:off x="4773613" y="2241551"/>
                <a:ext cx="901700" cy="1684338"/>
              </a:xfrm>
              <a:custGeom>
                <a:rect b="b" l="l" r="r" t="t"/>
                <a:pathLst>
                  <a:path extrusionOk="0" h="1061" w="568">
                    <a:moveTo>
                      <a:pt x="0" y="0"/>
                    </a:moveTo>
                    <a:cubicBezTo>
                      <a:pt x="314" y="0"/>
                      <a:pt x="568" y="257"/>
                      <a:pt x="568" y="573"/>
                    </a:cubicBezTo>
                    <a:cubicBezTo>
                      <a:pt x="568" y="772"/>
                      <a:pt x="465" y="957"/>
                      <a:pt x="298" y="1061"/>
                    </a:cubicBezTo>
                  </a:path>
                </a:pathLst>
              </a:custGeom>
              <a:noFill/>
              <a:ln cap="flat" cmpd="sng" w="9525">
                <a:solidFill>
                  <a:srgbClr val="487FF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02" name="Google Shape;902;p25"/>
              <p:cNvCxnSpPr>
                <a:stCxn id="901" idx="0"/>
              </p:cNvCxnSpPr>
              <p:nvPr/>
            </p:nvCxnSpPr>
            <p:spPr>
              <a:xfrm rot="-6466279">
                <a:off x="4577033" y="1972154"/>
                <a:ext cx="393161" cy="125994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7F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903" name="Google Shape;903;p25"/>
            <p:cNvGrpSpPr/>
            <p:nvPr/>
          </p:nvGrpSpPr>
          <p:grpSpPr>
            <a:xfrm rot="-8594424">
              <a:off x="3701776" y="2336314"/>
              <a:ext cx="1099700" cy="2097138"/>
              <a:chOff x="4575613" y="1828751"/>
              <a:chExt cx="1099700" cy="2097138"/>
            </a:xfrm>
          </p:grpSpPr>
          <p:sp>
            <p:nvSpPr>
              <p:cNvPr id="904" name="Google Shape;904;p25"/>
              <p:cNvSpPr/>
              <p:nvPr/>
            </p:nvSpPr>
            <p:spPr>
              <a:xfrm>
                <a:off x="4773613" y="2241551"/>
                <a:ext cx="901700" cy="1684338"/>
              </a:xfrm>
              <a:custGeom>
                <a:rect b="b" l="l" r="r" t="t"/>
                <a:pathLst>
                  <a:path extrusionOk="0" h="1061" w="568">
                    <a:moveTo>
                      <a:pt x="0" y="0"/>
                    </a:moveTo>
                    <a:cubicBezTo>
                      <a:pt x="314" y="0"/>
                      <a:pt x="568" y="257"/>
                      <a:pt x="568" y="573"/>
                    </a:cubicBezTo>
                    <a:cubicBezTo>
                      <a:pt x="568" y="772"/>
                      <a:pt x="465" y="957"/>
                      <a:pt x="298" y="1061"/>
                    </a:cubicBezTo>
                  </a:path>
                </a:pathLst>
              </a:custGeom>
              <a:noFill/>
              <a:ln cap="flat" cmpd="sng" w="9525">
                <a:solidFill>
                  <a:srgbClr val="487FF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05" name="Google Shape;905;p25"/>
              <p:cNvCxnSpPr>
                <a:stCxn id="904" idx="0"/>
              </p:cNvCxnSpPr>
              <p:nvPr/>
            </p:nvCxnSpPr>
            <p:spPr>
              <a:xfrm flipH="1" rot="8594483">
                <a:off x="4650043" y="1869791"/>
                <a:ext cx="247140" cy="33072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7F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906" name="Google Shape;906;p25"/>
            <p:cNvGrpSpPr/>
            <p:nvPr/>
          </p:nvGrpSpPr>
          <p:grpSpPr>
            <a:xfrm rot="8652353">
              <a:off x="4160022" y="2748751"/>
              <a:ext cx="1097600" cy="2097138"/>
              <a:chOff x="4577713" y="1828751"/>
              <a:chExt cx="1097600" cy="2097138"/>
            </a:xfrm>
          </p:grpSpPr>
          <p:sp>
            <p:nvSpPr>
              <p:cNvPr id="907" name="Google Shape;907;p25"/>
              <p:cNvSpPr/>
              <p:nvPr/>
            </p:nvSpPr>
            <p:spPr>
              <a:xfrm>
                <a:off x="4773613" y="2241551"/>
                <a:ext cx="901700" cy="1684338"/>
              </a:xfrm>
              <a:custGeom>
                <a:rect b="b" l="l" r="r" t="t"/>
                <a:pathLst>
                  <a:path extrusionOk="0" h="1061" w="568">
                    <a:moveTo>
                      <a:pt x="0" y="0"/>
                    </a:moveTo>
                    <a:cubicBezTo>
                      <a:pt x="314" y="0"/>
                      <a:pt x="568" y="257"/>
                      <a:pt x="568" y="573"/>
                    </a:cubicBezTo>
                    <a:cubicBezTo>
                      <a:pt x="568" y="772"/>
                      <a:pt x="465" y="957"/>
                      <a:pt x="298" y="1061"/>
                    </a:cubicBezTo>
                  </a:path>
                </a:pathLst>
              </a:custGeom>
              <a:noFill/>
              <a:ln cap="flat" cmpd="sng" w="9525">
                <a:solidFill>
                  <a:srgbClr val="487FF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08" name="Google Shape;908;p25"/>
              <p:cNvCxnSpPr>
                <a:stCxn id="907" idx="0"/>
              </p:cNvCxnSpPr>
              <p:nvPr/>
            </p:nvCxnSpPr>
            <p:spPr>
              <a:xfrm rot="-8651856">
                <a:off x="4652842" y="1867752"/>
                <a:ext cx="241542" cy="33479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7F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909" name="Google Shape;909;p25"/>
            <p:cNvGrpSpPr/>
            <p:nvPr/>
          </p:nvGrpSpPr>
          <p:grpSpPr>
            <a:xfrm rot="4317205">
              <a:off x="4766889" y="2470386"/>
              <a:ext cx="1023200" cy="2097138"/>
              <a:chOff x="4652113" y="1828751"/>
              <a:chExt cx="1023200" cy="2097138"/>
            </a:xfrm>
          </p:grpSpPr>
          <p:sp>
            <p:nvSpPr>
              <p:cNvPr id="910" name="Google Shape;910;p25"/>
              <p:cNvSpPr/>
              <p:nvPr/>
            </p:nvSpPr>
            <p:spPr>
              <a:xfrm>
                <a:off x="4773613" y="2241551"/>
                <a:ext cx="901700" cy="1684338"/>
              </a:xfrm>
              <a:custGeom>
                <a:rect b="b" l="l" r="r" t="t"/>
                <a:pathLst>
                  <a:path extrusionOk="0" h="1061" w="568">
                    <a:moveTo>
                      <a:pt x="0" y="0"/>
                    </a:moveTo>
                    <a:cubicBezTo>
                      <a:pt x="314" y="0"/>
                      <a:pt x="568" y="257"/>
                      <a:pt x="568" y="573"/>
                    </a:cubicBezTo>
                    <a:cubicBezTo>
                      <a:pt x="568" y="772"/>
                      <a:pt x="465" y="957"/>
                      <a:pt x="298" y="1061"/>
                    </a:cubicBezTo>
                  </a:path>
                </a:pathLst>
              </a:custGeom>
              <a:noFill/>
              <a:ln cap="flat" cmpd="sng" w="9525">
                <a:solidFill>
                  <a:srgbClr val="487FF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5B5B5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11" name="Google Shape;911;p25"/>
              <p:cNvCxnSpPr>
                <a:stCxn id="910" idx="0"/>
              </p:cNvCxnSpPr>
              <p:nvPr/>
            </p:nvCxnSpPr>
            <p:spPr>
              <a:xfrm flipH="1" rot="6481999">
                <a:off x="4577373" y="1971256"/>
                <a:ext cx="392480" cy="12779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87F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912" name="Google Shape;912;p25"/>
          <p:cNvSpPr/>
          <p:nvPr/>
        </p:nvSpPr>
        <p:spPr>
          <a:xfrm>
            <a:off x="2058559" y="3276527"/>
            <a:ext cx="1008714" cy="397261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Reputation</a:t>
            </a:r>
            <a:endParaRPr i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25"/>
          <p:cNvSpPr/>
          <p:nvPr/>
        </p:nvSpPr>
        <p:spPr>
          <a:xfrm>
            <a:off x="3729734" y="4182815"/>
            <a:ext cx="1008714" cy="397261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Tradeshows</a:t>
            </a:r>
            <a:endParaRPr i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4" name="Google Shape;914;p25"/>
          <p:cNvSpPr/>
          <p:nvPr/>
        </p:nvSpPr>
        <p:spPr>
          <a:xfrm>
            <a:off x="3249668" y="5628589"/>
            <a:ext cx="1008714" cy="397261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Conferences</a:t>
            </a:r>
            <a:endParaRPr i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5" name="Google Shape;915;p25"/>
          <p:cNvSpPr/>
          <p:nvPr/>
        </p:nvSpPr>
        <p:spPr>
          <a:xfrm>
            <a:off x="1273289" y="5821692"/>
            <a:ext cx="1008714" cy="397261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Customer Service</a:t>
            </a:r>
            <a:endParaRPr i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6" name="Google Shape;916;p25"/>
          <p:cNvSpPr/>
          <p:nvPr/>
        </p:nvSpPr>
        <p:spPr>
          <a:xfrm>
            <a:off x="350662" y="4222114"/>
            <a:ext cx="1008714" cy="397261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 cap="flat" cmpd="sng" w="1905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Social Media</a:t>
            </a:r>
            <a:endParaRPr i="1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25"/>
          <p:cNvSpPr txBox="1"/>
          <p:nvPr/>
        </p:nvSpPr>
        <p:spPr>
          <a:xfrm>
            <a:off x="3174211" y="3209305"/>
            <a:ext cx="1744888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918" name="Google Shape;918;p25"/>
          <p:cNvSpPr txBox="1"/>
          <p:nvPr/>
        </p:nvSpPr>
        <p:spPr>
          <a:xfrm>
            <a:off x="3548459" y="4648965"/>
            <a:ext cx="1744888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919" name="Google Shape;919;p25"/>
          <p:cNvSpPr txBox="1"/>
          <p:nvPr/>
        </p:nvSpPr>
        <p:spPr>
          <a:xfrm>
            <a:off x="3249667" y="6077216"/>
            <a:ext cx="2043679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920" name="Google Shape;920;p25"/>
          <p:cNvSpPr txBox="1"/>
          <p:nvPr/>
        </p:nvSpPr>
        <p:spPr>
          <a:xfrm>
            <a:off x="163225" y="3548955"/>
            <a:ext cx="1533063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921" name="Google Shape;921;p25"/>
          <p:cNvSpPr txBox="1"/>
          <p:nvPr/>
        </p:nvSpPr>
        <p:spPr>
          <a:xfrm>
            <a:off x="241288" y="5483078"/>
            <a:ext cx="1600779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922" name="Google Shape;922;p25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sp>
        <p:nvSpPr>
          <p:cNvPr id="923" name="Google Shape;923;p25"/>
          <p:cNvSpPr/>
          <p:nvPr/>
        </p:nvSpPr>
        <p:spPr>
          <a:xfrm>
            <a:off x="2123843" y="4472519"/>
            <a:ext cx="896263" cy="6088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Company Logo</a:t>
            </a:r>
            <a:endParaRPr/>
          </a:p>
        </p:txBody>
      </p:sp>
      <p:sp>
        <p:nvSpPr>
          <p:cNvPr id="924" name="Google Shape;924;p25"/>
          <p:cNvSpPr txBox="1"/>
          <p:nvPr/>
        </p:nvSpPr>
        <p:spPr>
          <a:xfrm>
            <a:off x="187986" y="1767627"/>
            <a:ext cx="8639224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6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Historical Financial Summary</a:t>
            </a:r>
            <a:endParaRPr/>
          </a:p>
        </p:txBody>
      </p:sp>
      <p:sp>
        <p:nvSpPr>
          <p:cNvPr id="931" name="Google Shape;931;p26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2" name="Google Shape;932;p26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 b="1" i="1" sz="1250">
              <a:solidFill>
                <a:srgbClr val="487FF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26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sp>
        <p:nvSpPr>
          <p:cNvPr id="934" name="Google Shape;934;p26"/>
          <p:cNvSpPr/>
          <p:nvPr/>
        </p:nvSpPr>
        <p:spPr>
          <a:xfrm>
            <a:off x="2304126" y="3295291"/>
            <a:ext cx="4535749" cy="1786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Historical P&amp;L table showing revenue, gross profit, EBITDA and EBITDA adjustments as well as customer growth and ARR growth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" name="Google Shape;940;p27"/>
          <p:cNvGraphicFramePr/>
          <p:nvPr/>
        </p:nvGraphicFramePr>
        <p:xfrm>
          <a:off x="1732547" y="4195844"/>
          <a:ext cx="7278624" cy="2121408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941" name="Google Shape;941;p27"/>
          <p:cNvGraphicFramePr/>
          <p:nvPr/>
        </p:nvGraphicFramePr>
        <p:xfrm>
          <a:off x="1732547" y="1447495"/>
          <a:ext cx="7278624" cy="2121408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942" name="Google Shape;942;p27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Quarterly Ramp</a:t>
            </a:r>
            <a:endParaRPr/>
          </a:p>
        </p:txBody>
      </p:sp>
      <p:sp>
        <p:nvSpPr>
          <p:cNvPr id="943" name="Google Shape;943;p27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4" name="Google Shape;944;p27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[Company] continues to rapidly grow generating record quarterly ARR and gross profit and the end of 2023 while maintaining steady gross profit margins in early 2024 </a:t>
            </a:r>
            <a:endParaRPr/>
          </a:p>
        </p:txBody>
      </p:sp>
      <p:sp>
        <p:nvSpPr>
          <p:cNvPr id="945" name="Google Shape;945;p27"/>
          <p:cNvSpPr/>
          <p:nvPr/>
        </p:nvSpPr>
        <p:spPr>
          <a:xfrm>
            <a:off x="123654" y="1353595"/>
            <a:ext cx="1529105" cy="2123051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Historical Quarterly ARR</a:t>
            </a:r>
            <a:endParaRPr/>
          </a:p>
        </p:txBody>
      </p:sp>
      <p:sp>
        <p:nvSpPr>
          <p:cNvPr id="946" name="Google Shape;946;p27"/>
          <p:cNvSpPr/>
          <p:nvPr/>
        </p:nvSpPr>
        <p:spPr>
          <a:xfrm>
            <a:off x="125771" y="4047442"/>
            <a:ext cx="1529105" cy="2123051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Historical Quarterly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Gross Profit</a:t>
            </a:r>
            <a:endParaRPr/>
          </a:p>
        </p:txBody>
      </p:sp>
      <p:sp>
        <p:nvSpPr>
          <p:cNvPr id="947" name="Google Shape;947;p27"/>
          <p:cNvSpPr txBox="1"/>
          <p:nvPr/>
        </p:nvSpPr>
        <p:spPr>
          <a:xfrm>
            <a:off x="1732547" y="1401721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($ 000’s)</a:t>
            </a:r>
            <a:endParaRPr/>
          </a:p>
        </p:txBody>
      </p:sp>
      <p:sp>
        <p:nvSpPr>
          <p:cNvPr id="948" name="Google Shape;948;p27"/>
          <p:cNvSpPr txBox="1"/>
          <p:nvPr/>
        </p:nvSpPr>
        <p:spPr>
          <a:xfrm>
            <a:off x="1732547" y="4202647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($ 000’s)</a:t>
            </a:r>
            <a:endParaRPr/>
          </a:p>
        </p:txBody>
      </p:sp>
      <p:cxnSp>
        <p:nvCxnSpPr>
          <p:cNvPr id="949" name="Google Shape;949;p27"/>
          <p:cNvCxnSpPr/>
          <p:nvPr/>
        </p:nvCxnSpPr>
        <p:spPr>
          <a:xfrm flipH="1" rot="10800000">
            <a:off x="2090596" y="1371351"/>
            <a:ext cx="6579577" cy="949155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50" name="Google Shape;950;p27"/>
          <p:cNvCxnSpPr/>
          <p:nvPr/>
        </p:nvCxnSpPr>
        <p:spPr>
          <a:xfrm flipH="1" rot="10800000">
            <a:off x="2096792" y="4141662"/>
            <a:ext cx="6567183" cy="573631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51" name="Google Shape;951;p27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7" name="Google Shape;957;p28"/>
          <p:cNvGraphicFramePr/>
          <p:nvPr/>
        </p:nvGraphicFramePr>
        <p:xfrm>
          <a:off x="4657547" y="4531923"/>
          <a:ext cx="4169664" cy="1901952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958" name="Google Shape;958;p28"/>
          <p:cNvGraphicFramePr/>
          <p:nvPr/>
        </p:nvGraphicFramePr>
        <p:xfrm>
          <a:off x="170581" y="4531923"/>
          <a:ext cx="4169664" cy="1901952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959" name="Google Shape;959;p28"/>
          <p:cNvGraphicFramePr/>
          <p:nvPr/>
        </p:nvGraphicFramePr>
        <p:xfrm>
          <a:off x="4657547" y="1907111"/>
          <a:ext cx="4169664" cy="1901952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960" name="Google Shape;960;p28"/>
          <p:cNvGraphicFramePr/>
          <p:nvPr/>
        </p:nvGraphicFramePr>
        <p:xfrm>
          <a:off x="185103" y="1907111"/>
          <a:ext cx="4169664" cy="1901952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961" name="Google Shape;961;p28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Revenue by Service Offering</a:t>
            </a:r>
            <a:endParaRPr/>
          </a:p>
        </p:txBody>
      </p:sp>
      <p:sp>
        <p:nvSpPr>
          <p:cNvPr id="962" name="Google Shape;962;p28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3" name="Google Shape;963;p28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[Company] has steadily grown each of its core service offerings since 2020</a:t>
            </a:r>
            <a:endParaRPr/>
          </a:p>
        </p:txBody>
      </p:sp>
      <p:sp>
        <p:nvSpPr>
          <p:cNvPr id="964" name="Google Shape;964;p28"/>
          <p:cNvSpPr/>
          <p:nvPr/>
        </p:nvSpPr>
        <p:spPr>
          <a:xfrm>
            <a:off x="4660429" y="3995167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Service 4 Revenue</a:t>
            </a:r>
            <a:endParaRPr/>
          </a:p>
        </p:txBody>
      </p:sp>
      <p:sp>
        <p:nvSpPr>
          <p:cNvPr id="965" name="Google Shape;965;p28"/>
          <p:cNvSpPr/>
          <p:nvPr/>
        </p:nvSpPr>
        <p:spPr>
          <a:xfrm>
            <a:off x="187986" y="3995167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Service 3 Revenue</a:t>
            </a:r>
            <a:endParaRPr/>
          </a:p>
        </p:txBody>
      </p:sp>
      <p:sp>
        <p:nvSpPr>
          <p:cNvPr id="966" name="Google Shape;966;p28"/>
          <p:cNvSpPr txBox="1"/>
          <p:nvPr/>
        </p:nvSpPr>
        <p:spPr>
          <a:xfrm>
            <a:off x="170581" y="4276931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($ 000’s)</a:t>
            </a:r>
            <a:endParaRPr/>
          </a:p>
        </p:txBody>
      </p:sp>
      <p:sp>
        <p:nvSpPr>
          <p:cNvPr id="967" name="Google Shape;967;p28"/>
          <p:cNvSpPr/>
          <p:nvPr/>
        </p:nvSpPr>
        <p:spPr>
          <a:xfrm>
            <a:off x="4660429" y="1201803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Service 2 Revenue</a:t>
            </a:r>
            <a:endParaRPr/>
          </a:p>
        </p:txBody>
      </p:sp>
      <p:sp>
        <p:nvSpPr>
          <p:cNvPr id="968" name="Google Shape;968;p28"/>
          <p:cNvSpPr/>
          <p:nvPr/>
        </p:nvSpPr>
        <p:spPr>
          <a:xfrm>
            <a:off x="187986" y="1201803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Service 1 Revenue</a:t>
            </a:r>
            <a:endParaRPr/>
          </a:p>
        </p:txBody>
      </p:sp>
      <p:sp>
        <p:nvSpPr>
          <p:cNvPr id="969" name="Google Shape;969;p28"/>
          <p:cNvSpPr txBox="1"/>
          <p:nvPr/>
        </p:nvSpPr>
        <p:spPr>
          <a:xfrm>
            <a:off x="4660429" y="4276931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($ 000’s)</a:t>
            </a:r>
            <a:endParaRPr/>
          </a:p>
        </p:txBody>
      </p:sp>
      <p:sp>
        <p:nvSpPr>
          <p:cNvPr id="970" name="Google Shape;970;p28"/>
          <p:cNvSpPr txBox="1"/>
          <p:nvPr/>
        </p:nvSpPr>
        <p:spPr>
          <a:xfrm>
            <a:off x="170581" y="1483567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($ 000’s)</a:t>
            </a:r>
            <a:endParaRPr/>
          </a:p>
        </p:txBody>
      </p:sp>
      <p:sp>
        <p:nvSpPr>
          <p:cNvPr id="971" name="Google Shape;971;p28"/>
          <p:cNvSpPr txBox="1"/>
          <p:nvPr/>
        </p:nvSpPr>
        <p:spPr>
          <a:xfrm>
            <a:off x="4660429" y="1483567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($ 000’s)</a:t>
            </a:r>
            <a:endParaRPr/>
          </a:p>
        </p:txBody>
      </p:sp>
      <p:cxnSp>
        <p:nvCxnSpPr>
          <p:cNvPr id="972" name="Google Shape;972;p28"/>
          <p:cNvCxnSpPr/>
          <p:nvPr/>
        </p:nvCxnSpPr>
        <p:spPr>
          <a:xfrm flipH="1" rot="10800000">
            <a:off x="767751" y="1635532"/>
            <a:ext cx="2956353" cy="771239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73" name="Google Shape;973;p28"/>
          <p:cNvCxnSpPr/>
          <p:nvPr/>
        </p:nvCxnSpPr>
        <p:spPr>
          <a:xfrm flipH="1" rot="10800000">
            <a:off x="767750" y="4531923"/>
            <a:ext cx="2956354" cy="476414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74" name="Google Shape;974;p28"/>
          <p:cNvCxnSpPr/>
          <p:nvPr/>
        </p:nvCxnSpPr>
        <p:spPr>
          <a:xfrm flipH="1" rot="10800000">
            <a:off x="5264202" y="4428896"/>
            <a:ext cx="2965398" cy="780839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75" name="Google Shape;975;p28"/>
          <p:cNvCxnSpPr/>
          <p:nvPr/>
        </p:nvCxnSpPr>
        <p:spPr>
          <a:xfrm flipH="1" rot="10800000">
            <a:off x="5259680" y="1684341"/>
            <a:ext cx="2965398" cy="780839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76" name="Google Shape;976;p28"/>
          <p:cNvSpPr txBox="1"/>
          <p:nvPr/>
        </p:nvSpPr>
        <p:spPr>
          <a:xfrm rot="-886161">
            <a:off x="1338106" y="1868559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+32% CAGR</a:t>
            </a:r>
            <a:endParaRPr/>
          </a:p>
        </p:txBody>
      </p:sp>
      <p:sp>
        <p:nvSpPr>
          <p:cNvPr id="977" name="Google Shape;977;p28"/>
          <p:cNvSpPr txBox="1"/>
          <p:nvPr/>
        </p:nvSpPr>
        <p:spPr>
          <a:xfrm rot="-886161">
            <a:off x="5813460" y="1917075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+38% CAGR</a:t>
            </a:r>
            <a:endParaRPr/>
          </a:p>
        </p:txBody>
      </p:sp>
      <p:sp>
        <p:nvSpPr>
          <p:cNvPr id="978" name="Google Shape;978;p28"/>
          <p:cNvSpPr txBox="1"/>
          <p:nvPr/>
        </p:nvSpPr>
        <p:spPr>
          <a:xfrm rot="-552091">
            <a:off x="1364714" y="4602114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+31% CAGR</a:t>
            </a:r>
            <a:endParaRPr/>
          </a:p>
        </p:txBody>
      </p:sp>
      <p:sp>
        <p:nvSpPr>
          <p:cNvPr id="979" name="Google Shape;979;p28"/>
          <p:cNvSpPr txBox="1"/>
          <p:nvPr/>
        </p:nvSpPr>
        <p:spPr>
          <a:xfrm rot="-940792">
            <a:off x="5751485" y="4671124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+23% CAGR</a:t>
            </a:r>
            <a:endParaRPr/>
          </a:p>
        </p:txBody>
      </p:sp>
      <p:sp>
        <p:nvSpPr>
          <p:cNvPr id="980" name="Google Shape;980;p28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9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Balance Sheet Summary</a:t>
            </a:r>
            <a:endParaRPr/>
          </a:p>
        </p:txBody>
      </p:sp>
      <p:sp>
        <p:nvSpPr>
          <p:cNvPr id="987" name="Google Shape;987;p29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8" name="Google Shape;988;p29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[Company] has developed a healthy balance sheet in recent years with growing equity value </a:t>
            </a:r>
            <a:endParaRPr/>
          </a:p>
        </p:txBody>
      </p:sp>
      <p:sp>
        <p:nvSpPr>
          <p:cNvPr id="989" name="Google Shape;989;p29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sp>
        <p:nvSpPr>
          <p:cNvPr id="990" name="Google Shape;990;p29"/>
          <p:cNvSpPr/>
          <p:nvPr/>
        </p:nvSpPr>
        <p:spPr>
          <a:xfrm>
            <a:off x="2304126" y="3295291"/>
            <a:ext cx="4535749" cy="1786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Balance sheet summary for past 3 years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Opportunity Overview</a:t>
            </a:r>
            <a:endParaRPr/>
          </a:p>
        </p:txBody>
      </p:sp>
      <p:sp>
        <p:nvSpPr>
          <p:cNvPr id="313" name="Google Shape;313;p3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3"/>
          <p:cNvSpPr/>
          <p:nvPr/>
        </p:nvSpPr>
        <p:spPr>
          <a:xfrm>
            <a:off x="4660429" y="3589728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Representative Customers</a:t>
            </a:r>
            <a:endParaRPr/>
          </a:p>
        </p:txBody>
      </p:sp>
      <p:sp>
        <p:nvSpPr>
          <p:cNvPr id="315" name="Google Shape;315;p3"/>
          <p:cNvSpPr txBox="1"/>
          <p:nvPr/>
        </p:nvSpPr>
        <p:spPr>
          <a:xfrm>
            <a:off x="187986" y="1307138"/>
            <a:ext cx="8623771" cy="186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</a:t>
            </a:r>
            <a:r>
              <a:rPr b="0" i="0" lang="en-US" sz="1000" u="none" cap="none" strike="noStrik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Company name</a:t>
            </a: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] (“Bruin”, or the “Company”) is a leading provider of comprehensive property management software services across the U.S. 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Company provides software services to over 15K properties including 32 of the top 100 largest property managers in the country 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[Product offering and differentiation] 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[Customer stickiness / loyalty / brand recognition] 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Bruin was founded in 2014 and is headquartered in Baltimore, MD 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[Sponsor] has signed a letter of intent (“LOI”) to acquire Bruin for an attractive purchase price of $55.0 million representing a 3.1x ARR purchase price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 have 60 days of exclusivity and are raising $22 million of equity to close the transaction on December 31, 2024</a:t>
            </a:r>
            <a:endParaRPr/>
          </a:p>
        </p:txBody>
      </p:sp>
      <p:sp>
        <p:nvSpPr>
          <p:cNvPr id="316" name="Google Shape;316;p3"/>
          <p:cNvSpPr/>
          <p:nvPr/>
        </p:nvSpPr>
        <p:spPr>
          <a:xfrm>
            <a:off x="187986" y="3589728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Robust Financial Growth</a:t>
            </a:r>
            <a:endParaRPr/>
          </a:p>
        </p:txBody>
      </p:sp>
      <p:sp>
        <p:nvSpPr>
          <p:cNvPr id="317" name="Google Shape;317;p3"/>
          <p:cNvSpPr txBox="1"/>
          <p:nvPr/>
        </p:nvSpPr>
        <p:spPr>
          <a:xfrm>
            <a:off x="170581" y="3871492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($ millions)</a:t>
            </a:r>
            <a:endParaRPr/>
          </a:p>
        </p:txBody>
      </p:sp>
      <p:sp>
        <p:nvSpPr>
          <p:cNvPr id="318" name="Google Shape;318;p3"/>
          <p:cNvSpPr txBox="1"/>
          <p:nvPr/>
        </p:nvSpPr>
        <p:spPr>
          <a:xfrm>
            <a:off x="221942" y="789557"/>
            <a:ext cx="8629095" cy="300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 u="none" cap="none" strike="noStrike">
                <a:solidFill>
                  <a:srgbClr val="487FFE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b="1" i="1" lang="en-US" sz="12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Firm</a:t>
            </a:r>
            <a:r>
              <a:rPr b="1" i="1" lang="en-US" sz="1250" u="none" cap="none" strike="noStrike">
                <a:solidFill>
                  <a:srgbClr val="487FFE"/>
                </a:solidFill>
                <a:latin typeface="Arial"/>
                <a:ea typeface="Arial"/>
                <a:cs typeface="Arial"/>
                <a:sym typeface="Arial"/>
              </a:rPr>
              <a:t>] has signed an LOI to acquire a leading software provider in the property management services space</a:t>
            </a:r>
            <a:endParaRPr/>
          </a:p>
        </p:txBody>
      </p:sp>
      <p:cxnSp>
        <p:nvCxnSpPr>
          <p:cNvPr id="319" name="Google Shape;319;p3"/>
          <p:cNvCxnSpPr/>
          <p:nvPr/>
        </p:nvCxnSpPr>
        <p:spPr>
          <a:xfrm flipH="1" rot="10800000">
            <a:off x="698740" y="4214976"/>
            <a:ext cx="2984739" cy="304758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0" name="Google Shape;320;p3"/>
          <p:cNvSpPr txBox="1"/>
          <p:nvPr/>
        </p:nvSpPr>
        <p:spPr>
          <a:xfrm rot="-327021">
            <a:off x="1107983" y="4201462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+31.0% CAGR</a:t>
            </a:r>
            <a:endParaRPr/>
          </a:p>
        </p:txBody>
      </p:sp>
      <p:sp>
        <p:nvSpPr>
          <p:cNvPr id="321" name="Google Shape;321;p3"/>
          <p:cNvSpPr/>
          <p:nvPr/>
        </p:nvSpPr>
        <p:spPr>
          <a:xfrm>
            <a:off x="4789234" y="5693963"/>
            <a:ext cx="4022523" cy="525683"/>
          </a:xfrm>
          <a:prstGeom prst="rect">
            <a:avLst/>
          </a:prstGeom>
          <a:noFill/>
          <a:ln cap="flat" cmpd="sng" w="19050">
            <a:solidFill>
              <a:srgbClr val="487FFE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Bruin’s top 10 customers represent 33% of 2023A sales </a:t>
            </a:r>
            <a:br>
              <a:rPr b="1" i="0" lang="en-US" sz="11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0" lang="en-US" sz="11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and 29% of LTM Jun-24A sales</a:t>
            </a:r>
            <a:endParaRPr/>
          </a:p>
        </p:txBody>
      </p:sp>
      <p:sp>
        <p:nvSpPr>
          <p:cNvPr id="322" name="Google Shape;322;p3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graphicFrame>
        <p:nvGraphicFramePr>
          <p:cNvPr id="323" name="Google Shape;323;p3"/>
          <p:cNvGraphicFramePr/>
          <p:nvPr/>
        </p:nvGraphicFramePr>
        <p:xfrm>
          <a:off x="240473" y="4214976"/>
          <a:ext cx="4114800" cy="2330004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0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Net Working Capital Schedule</a:t>
            </a:r>
            <a:endParaRPr/>
          </a:p>
        </p:txBody>
      </p:sp>
      <p:sp>
        <p:nvSpPr>
          <p:cNvPr id="997" name="Google Shape;997;p30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8" name="Google Shape;998;p30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999" name="Google Shape;999;p30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sp>
        <p:nvSpPr>
          <p:cNvPr id="1000" name="Google Shape;1000;p30"/>
          <p:cNvSpPr/>
          <p:nvPr/>
        </p:nvSpPr>
        <p:spPr>
          <a:xfrm>
            <a:off x="2304126" y="3295291"/>
            <a:ext cx="4535749" cy="1786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Show attractive net working capital dynamics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1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Historical Capital Expenditures</a:t>
            </a:r>
            <a:endParaRPr/>
          </a:p>
        </p:txBody>
      </p:sp>
      <p:sp>
        <p:nvSpPr>
          <p:cNvPr id="1007" name="Google Shape;1007;p31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8" name="Google Shape;1008;p31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1009" name="Google Shape;1009;p31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sp>
        <p:nvSpPr>
          <p:cNvPr id="1010" name="Google Shape;1010;p31"/>
          <p:cNvSpPr/>
          <p:nvPr/>
        </p:nvSpPr>
        <p:spPr>
          <a:xfrm>
            <a:off x="2304126" y="3295291"/>
            <a:ext cx="4535749" cy="1786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Capital expenditure trends breaking out growth vs. maintenance capex and highlighting any recent one-time investments into software / growth </a:t>
            </a:r>
            <a:endParaRPr/>
          </a:p>
        </p:txBody>
      </p:sp>
      <p:sp>
        <p:nvSpPr>
          <p:cNvPr id="1011" name="Google Shape;1011;p31"/>
          <p:cNvSpPr txBox="1"/>
          <p:nvPr/>
        </p:nvSpPr>
        <p:spPr>
          <a:xfrm>
            <a:off x="187986" y="1767627"/>
            <a:ext cx="8639224" cy="107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2"/>
          <p:cNvSpPr txBox="1"/>
          <p:nvPr/>
        </p:nvSpPr>
        <p:spPr>
          <a:xfrm>
            <a:off x="3524276" y="5218805"/>
            <a:ext cx="2095448" cy="7331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800"/>
              <a:buFont typeface="Roboto"/>
              <a:buNone/>
            </a:pPr>
            <a:r>
              <a:rPr b="1" lang="en-US" sz="2800" cap="non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Thank You</a:t>
            </a:r>
            <a:endParaRPr/>
          </a:p>
        </p:txBody>
      </p:sp>
      <p:sp>
        <p:nvSpPr>
          <p:cNvPr id="1017" name="Google Shape;1017;p32"/>
          <p:cNvSpPr/>
          <p:nvPr/>
        </p:nvSpPr>
        <p:spPr>
          <a:xfrm>
            <a:off x="0" y="6560598"/>
            <a:ext cx="9144000" cy="297401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2"/>
          <p:cNvSpPr/>
          <p:nvPr/>
        </p:nvSpPr>
        <p:spPr>
          <a:xfrm>
            <a:off x="0" y="0"/>
            <a:ext cx="9144000" cy="297401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1 Best Rental Property Management Software for 2024 – Landlord Studio" id="1019" name="Google Shape;101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7401"/>
            <a:ext cx="4572000" cy="2901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Top 6 Benefits Of Property Management Software - Hospiria" id="1020" name="Google Shape;1020;p32"/>
          <p:cNvPicPr preferRelativeResize="0"/>
          <p:nvPr/>
        </p:nvPicPr>
        <p:blipFill rotWithShape="1">
          <a:blip r:embed="rId4">
            <a:alphaModFix/>
          </a:blip>
          <a:srcRect b="0" l="39073" r="0" t="0"/>
          <a:stretch/>
        </p:blipFill>
        <p:spPr>
          <a:xfrm>
            <a:off x="4571998" y="297401"/>
            <a:ext cx="4572001" cy="2901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Company History </a:t>
            </a:r>
            <a:endParaRPr/>
          </a:p>
        </p:txBody>
      </p:sp>
      <p:sp>
        <p:nvSpPr>
          <p:cNvPr id="330" name="Google Shape;330;p4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4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</a:t>
            </a:r>
            <a:r>
              <a:rPr b="0" i="1" lang="en-US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Company Information. </a:t>
            </a:r>
            <a:endParaRPr/>
          </a:p>
        </p:txBody>
      </p:sp>
      <p:sp>
        <p:nvSpPr>
          <p:cNvPr id="332" name="Google Shape;332;p4"/>
          <p:cNvSpPr/>
          <p:nvPr/>
        </p:nvSpPr>
        <p:spPr>
          <a:xfrm>
            <a:off x="240621" y="3735306"/>
            <a:ext cx="1749910" cy="729616"/>
          </a:xfrm>
          <a:prstGeom prst="homePlate">
            <a:avLst>
              <a:gd fmla="val 29064" name="adj"/>
            </a:avLst>
          </a:prstGeom>
          <a:solidFill>
            <a:srgbClr val="E5ED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4"/>
          <p:cNvSpPr/>
          <p:nvPr/>
        </p:nvSpPr>
        <p:spPr>
          <a:xfrm>
            <a:off x="1872809" y="3726607"/>
            <a:ext cx="1856164" cy="747014"/>
          </a:xfrm>
          <a:prstGeom prst="chevron">
            <a:avLst>
              <a:gd fmla="val 28585" name="adj"/>
            </a:avLst>
          </a:prstGeom>
          <a:solidFill>
            <a:srgbClr val="C1D4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747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4"/>
          <p:cNvSpPr/>
          <p:nvPr/>
        </p:nvSpPr>
        <p:spPr>
          <a:xfrm>
            <a:off x="3611250" y="3726607"/>
            <a:ext cx="1856164" cy="747014"/>
          </a:xfrm>
          <a:prstGeom prst="chevron">
            <a:avLst>
              <a:gd fmla="val 28585" name="adj"/>
            </a:avLst>
          </a:prstGeom>
          <a:solidFill>
            <a:srgbClr val="8FB2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747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4"/>
          <p:cNvSpPr/>
          <p:nvPr/>
        </p:nvSpPr>
        <p:spPr>
          <a:xfrm>
            <a:off x="5349692" y="3726607"/>
            <a:ext cx="1856164" cy="747014"/>
          </a:xfrm>
          <a:prstGeom prst="chevron">
            <a:avLst>
              <a:gd fmla="val 28585" name="adj"/>
            </a:avLst>
          </a:prstGeom>
          <a:solidFill>
            <a:srgbClr val="487FF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747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4"/>
          <p:cNvSpPr/>
          <p:nvPr/>
        </p:nvSpPr>
        <p:spPr>
          <a:xfrm>
            <a:off x="7088132" y="3726607"/>
            <a:ext cx="1856164" cy="747014"/>
          </a:xfrm>
          <a:prstGeom prst="chevron">
            <a:avLst>
              <a:gd fmla="val 28585" name="adj"/>
            </a:avLst>
          </a:prstGeom>
          <a:solidFill>
            <a:srgbClr val="0653F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747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7" name="Google Shape;337;p4"/>
          <p:cNvGrpSpPr/>
          <p:nvPr/>
        </p:nvGrpSpPr>
        <p:grpSpPr>
          <a:xfrm>
            <a:off x="725940" y="3959877"/>
            <a:ext cx="7706528" cy="280476"/>
            <a:chOff x="1014245" y="2120555"/>
            <a:chExt cx="8251613" cy="315369"/>
          </a:xfrm>
        </p:grpSpPr>
        <p:sp>
          <p:nvSpPr>
            <p:cNvPr id="338" name="Google Shape;338;p4"/>
            <p:cNvSpPr txBox="1"/>
            <p:nvPr/>
          </p:nvSpPr>
          <p:spPr>
            <a:xfrm>
              <a:off x="1014245" y="2120555"/>
              <a:ext cx="742500" cy="31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 u="none" cap="none" strike="noStrike">
                  <a:solidFill>
                    <a:srgbClr val="171717"/>
                  </a:solidFill>
                  <a:latin typeface="Roboto"/>
                  <a:ea typeface="Roboto"/>
                  <a:cs typeface="Roboto"/>
                  <a:sym typeface="Roboto"/>
                </a:rPr>
                <a:t>1999-2005</a:t>
              </a:r>
              <a:endParaRPr/>
            </a:p>
          </p:txBody>
        </p:sp>
        <p:sp>
          <p:nvSpPr>
            <p:cNvPr id="339" name="Google Shape;339;p4"/>
            <p:cNvSpPr txBox="1"/>
            <p:nvPr/>
          </p:nvSpPr>
          <p:spPr>
            <a:xfrm>
              <a:off x="2864707" y="2120555"/>
              <a:ext cx="742500" cy="31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 u="none" cap="none" strike="noStrike">
                  <a:solidFill>
                    <a:srgbClr val="171717"/>
                  </a:solidFill>
                  <a:latin typeface="Roboto"/>
                  <a:ea typeface="Roboto"/>
                  <a:cs typeface="Roboto"/>
                  <a:sym typeface="Roboto"/>
                </a:rPr>
                <a:t>2006-2010</a:t>
              </a:r>
              <a:endParaRPr/>
            </a:p>
          </p:txBody>
        </p:sp>
        <p:sp>
          <p:nvSpPr>
            <p:cNvPr id="340" name="Google Shape;340;p4"/>
            <p:cNvSpPr txBox="1"/>
            <p:nvPr/>
          </p:nvSpPr>
          <p:spPr>
            <a:xfrm>
              <a:off x="4726109" y="2120555"/>
              <a:ext cx="742500" cy="31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2011-2015</a:t>
              </a:r>
              <a:endParaRPr/>
            </a:p>
          </p:txBody>
        </p:sp>
        <p:sp>
          <p:nvSpPr>
            <p:cNvPr id="341" name="Google Shape;341;p4"/>
            <p:cNvSpPr txBox="1"/>
            <p:nvPr/>
          </p:nvSpPr>
          <p:spPr>
            <a:xfrm>
              <a:off x="6587511" y="2120555"/>
              <a:ext cx="742500" cy="31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2016-2020</a:t>
              </a:r>
              <a:endParaRPr/>
            </a:p>
          </p:txBody>
        </p:sp>
        <p:sp>
          <p:nvSpPr>
            <p:cNvPr id="342" name="Google Shape;342;p4"/>
            <p:cNvSpPr txBox="1"/>
            <p:nvPr/>
          </p:nvSpPr>
          <p:spPr>
            <a:xfrm>
              <a:off x="8374466" y="2120555"/>
              <a:ext cx="891392" cy="315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2021-Present</a:t>
              </a:r>
              <a:endParaRPr/>
            </a:p>
          </p:txBody>
        </p:sp>
      </p:grpSp>
      <p:grpSp>
        <p:nvGrpSpPr>
          <p:cNvPr id="343" name="Google Shape;343;p4"/>
          <p:cNvGrpSpPr/>
          <p:nvPr/>
        </p:nvGrpSpPr>
        <p:grpSpPr>
          <a:xfrm>
            <a:off x="482380" y="4309690"/>
            <a:ext cx="128099" cy="356241"/>
            <a:chOff x="823795" y="2639262"/>
            <a:chExt cx="137160" cy="400560"/>
          </a:xfrm>
        </p:grpSpPr>
        <p:sp>
          <p:nvSpPr>
            <p:cNvPr id="344" name="Google Shape;344;p4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5" name="Google Shape;345;p4"/>
            <p:cNvCxnSpPr>
              <a:endCxn id="344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33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46" name="Google Shape;346;p4"/>
          <p:cNvSpPr txBox="1"/>
          <p:nvPr/>
        </p:nvSpPr>
        <p:spPr>
          <a:xfrm>
            <a:off x="165199" y="4695811"/>
            <a:ext cx="775081" cy="376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 u="none" cap="none" strike="noStrike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1999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Company Founded</a:t>
            </a:r>
            <a:endParaRPr/>
          </a:p>
        </p:txBody>
      </p:sp>
      <p:grpSp>
        <p:nvGrpSpPr>
          <p:cNvPr id="347" name="Google Shape;347;p4"/>
          <p:cNvGrpSpPr/>
          <p:nvPr/>
        </p:nvGrpSpPr>
        <p:grpSpPr>
          <a:xfrm>
            <a:off x="1271927" y="4309690"/>
            <a:ext cx="128099" cy="356241"/>
            <a:chOff x="1759623" y="2639262"/>
            <a:chExt cx="137160" cy="400560"/>
          </a:xfrm>
        </p:grpSpPr>
        <p:sp>
          <p:nvSpPr>
            <p:cNvPr id="348" name="Google Shape;348;p4"/>
            <p:cNvSpPr/>
            <p:nvPr/>
          </p:nvSpPr>
          <p:spPr>
            <a:xfrm>
              <a:off x="1759623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9" name="Google Shape;349;p4"/>
            <p:cNvCxnSpPr>
              <a:endCxn id="348" idx="0"/>
            </p:cNvCxnSpPr>
            <p:nvPr/>
          </p:nvCxnSpPr>
          <p:spPr>
            <a:xfrm>
              <a:off x="1828203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33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0" name="Google Shape;350;p4"/>
          <p:cNvSpPr txBox="1"/>
          <p:nvPr/>
        </p:nvSpPr>
        <p:spPr>
          <a:xfrm>
            <a:off x="912572" y="4695811"/>
            <a:ext cx="846811" cy="51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 u="none" cap="none" strike="noStrike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2003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Acquired by Odyssey</a:t>
            </a:r>
            <a:endParaRPr/>
          </a:p>
        </p:txBody>
      </p:sp>
      <p:grpSp>
        <p:nvGrpSpPr>
          <p:cNvPr id="351" name="Google Shape;351;p4"/>
          <p:cNvGrpSpPr/>
          <p:nvPr/>
        </p:nvGrpSpPr>
        <p:grpSpPr>
          <a:xfrm>
            <a:off x="2252600" y="4309690"/>
            <a:ext cx="128099" cy="356241"/>
            <a:chOff x="823795" y="2639262"/>
            <a:chExt cx="137160" cy="400560"/>
          </a:xfrm>
        </p:grpSpPr>
        <p:sp>
          <p:nvSpPr>
            <p:cNvPr id="352" name="Google Shape;352;p4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3" name="Google Shape;353;p4"/>
            <p:cNvCxnSpPr>
              <a:endCxn id="352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33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4" name="Google Shape;354;p4"/>
          <p:cNvSpPr txBox="1"/>
          <p:nvPr/>
        </p:nvSpPr>
        <p:spPr>
          <a:xfrm>
            <a:off x="1859445" y="4695811"/>
            <a:ext cx="914410" cy="51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 u="none" cap="none" strike="noStrike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2007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Acquired by DLJ Merchant Banking</a:t>
            </a:r>
            <a:endParaRPr/>
          </a:p>
        </p:txBody>
      </p:sp>
      <p:grpSp>
        <p:nvGrpSpPr>
          <p:cNvPr id="355" name="Google Shape;355;p4"/>
          <p:cNvGrpSpPr/>
          <p:nvPr/>
        </p:nvGrpSpPr>
        <p:grpSpPr>
          <a:xfrm>
            <a:off x="3308298" y="4309690"/>
            <a:ext cx="128099" cy="356241"/>
            <a:chOff x="823795" y="2639262"/>
            <a:chExt cx="137160" cy="400560"/>
          </a:xfrm>
        </p:grpSpPr>
        <p:sp>
          <p:nvSpPr>
            <p:cNvPr id="356" name="Google Shape;356;p4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7" name="Google Shape;357;p4"/>
            <p:cNvCxnSpPr>
              <a:endCxn id="356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339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8" name="Google Shape;358;p4"/>
          <p:cNvSpPr txBox="1"/>
          <p:nvPr/>
        </p:nvSpPr>
        <p:spPr>
          <a:xfrm>
            <a:off x="2915143" y="4695811"/>
            <a:ext cx="914410" cy="51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 u="none" cap="none" strike="noStrike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2010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Acquired out of bankruptcy</a:t>
            </a:r>
            <a:endParaRPr/>
          </a:p>
        </p:txBody>
      </p:sp>
      <p:grpSp>
        <p:nvGrpSpPr>
          <p:cNvPr id="359" name="Google Shape;359;p4"/>
          <p:cNvGrpSpPr/>
          <p:nvPr/>
        </p:nvGrpSpPr>
        <p:grpSpPr>
          <a:xfrm>
            <a:off x="4677339" y="4309690"/>
            <a:ext cx="128099" cy="356241"/>
            <a:chOff x="823795" y="2639262"/>
            <a:chExt cx="137160" cy="400560"/>
          </a:xfrm>
        </p:grpSpPr>
        <p:sp>
          <p:nvSpPr>
            <p:cNvPr id="360" name="Google Shape;360;p4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1" name="Google Shape;361;p4"/>
            <p:cNvCxnSpPr>
              <a:endCxn id="360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62" name="Google Shape;362;p4"/>
          <p:cNvSpPr txBox="1"/>
          <p:nvPr/>
        </p:nvSpPr>
        <p:spPr>
          <a:xfrm>
            <a:off x="4284184" y="4695811"/>
            <a:ext cx="914410" cy="51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 u="none" cap="none" strike="noStrike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2014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Acquired by Calera</a:t>
            </a:r>
            <a:endParaRPr/>
          </a:p>
        </p:txBody>
      </p:sp>
      <p:grpSp>
        <p:nvGrpSpPr>
          <p:cNvPr id="363" name="Google Shape;363;p4"/>
          <p:cNvGrpSpPr/>
          <p:nvPr/>
        </p:nvGrpSpPr>
        <p:grpSpPr>
          <a:xfrm>
            <a:off x="6260642" y="4309690"/>
            <a:ext cx="128099" cy="356241"/>
            <a:chOff x="823795" y="2639262"/>
            <a:chExt cx="137160" cy="400560"/>
          </a:xfrm>
        </p:grpSpPr>
        <p:sp>
          <p:nvSpPr>
            <p:cNvPr id="364" name="Google Shape;364;p4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5" name="Google Shape;365;p4"/>
            <p:cNvCxnSpPr>
              <a:endCxn id="364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66" name="Google Shape;366;p4"/>
          <p:cNvSpPr txBox="1"/>
          <p:nvPr/>
        </p:nvSpPr>
        <p:spPr>
          <a:xfrm>
            <a:off x="5867487" y="4695811"/>
            <a:ext cx="914410" cy="51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 u="none" cap="none" strike="noStrike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2017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Acquired by Platinum</a:t>
            </a:r>
            <a:endParaRPr/>
          </a:p>
        </p:txBody>
      </p:sp>
      <p:grpSp>
        <p:nvGrpSpPr>
          <p:cNvPr id="367" name="Google Shape;367;p4"/>
          <p:cNvGrpSpPr/>
          <p:nvPr/>
        </p:nvGrpSpPr>
        <p:grpSpPr>
          <a:xfrm>
            <a:off x="7796500" y="4309690"/>
            <a:ext cx="128099" cy="356241"/>
            <a:chOff x="823795" y="2639262"/>
            <a:chExt cx="137160" cy="400560"/>
          </a:xfrm>
        </p:grpSpPr>
        <p:sp>
          <p:nvSpPr>
            <p:cNvPr id="368" name="Google Shape;368;p4"/>
            <p:cNvSpPr/>
            <p:nvPr/>
          </p:nvSpPr>
          <p:spPr>
            <a:xfrm>
              <a:off x="823795" y="2902662"/>
              <a:ext cx="137160" cy="137160"/>
            </a:xfrm>
            <a:prstGeom prst="ellipse">
              <a:avLst/>
            </a:prstGeom>
            <a:solidFill>
              <a:srgbClr val="003399"/>
            </a:solidFill>
            <a:ln cap="flat" cmpd="sng" w="9525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9" name="Google Shape;369;p4"/>
            <p:cNvCxnSpPr>
              <a:endCxn id="368" idx="0"/>
            </p:cNvCxnSpPr>
            <p:nvPr/>
          </p:nvCxnSpPr>
          <p:spPr>
            <a:xfrm>
              <a:off x="892375" y="2639262"/>
              <a:ext cx="0" cy="263400"/>
            </a:xfrm>
            <a:prstGeom prst="straightConnector1">
              <a:avLst/>
            </a:prstGeom>
            <a:solidFill>
              <a:srgbClr val="FF0000"/>
            </a:solidFill>
            <a:ln cap="flat" cmpd="sng" w="190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70" name="Google Shape;370;p4"/>
          <p:cNvSpPr txBox="1"/>
          <p:nvPr/>
        </p:nvSpPr>
        <p:spPr>
          <a:xfrm>
            <a:off x="7403345" y="4695811"/>
            <a:ext cx="914410" cy="51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 u="none" cap="none" strike="noStrike">
                <a:solidFill>
                  <a:srgbClr val="003399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Platinum raises CV</a:t>
            </a:r>
            <a:endParaRPr/>
          </a:p>
        </p:txBody>
      </p:sp>
      <p:sp>
        <p:nvSpPr>
          <p:cNvPr id="371" name="Google Shape;371;p4"/>
          <p:cNvSpPr txBox="1"/>
          <p:nvPr/>
        </p:nvSpPr>
        <p:spPr>
          <a:xfrm>
            <a:off x="221942" y="789557"/>
            <a:ext cx="8629095" cy="300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 u="none" cap="none" strike="noStrike">
                <a:solidFill>
                  <a:srgbClr val="487FFE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b="1" i="1" lang="en-US" sz="12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r>
              <a:rPr b="1" i="1" lang="en-US" sz="1250" u="none" cap="none" strike="noStrike">
                <a:solidFill>
                  <a:srgbClr val="487FFE"/>
                </a:solidFill>
                <a:latin typeface="Arial"/>
                <a:ea typeface="Arial"/>
                <a:cs typeface="Arial"/>
                <a:sym typeface="Arial"/>
              </a:rPr>
              <a:t>] has a long-standing history of growth and market share gains built upon its strong reputation in the marketplace</a:t>
            </a:r>
            <a:endParaRPr/>
          </a:p>
        </p:txBody>
      </p:sp>
      <p:sp>
        <p:nvSpPr>
          <p:cNvPr id="372" name="Google Shape;372;p4"/>
          <p:cNvSpPr/>
          <p:nvPr/>
        </p:nvSpPr>
        <p:spPr>
          <a:xfrm>
            <a:off x="187985" y="3399948"/>
            <a:ext cx="8663051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Company Timeline </a:t>
            </a:r>
            <a:endParaRPr/>
          </a:p>
        </p:txBody>
      </p:sp>
      <p:sp>
        <p:nvSpPr>
          <p:cNvPr id="373" name="Google Shape;373;p4"/>
          <p:cNvSpPr txBox="1"/>
          <p:nvPr/>
        </p:nvSpPr>
        <p:spPr>
          <a:xfrm>
            <a:off x="187986" y="1643568"/>
            <a:ext cx="8623771" cy="12958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1000"/>
              </a:spcBef>
              <a:spcAft>
                <a:spcPts val="0"/>
              </a:spcAft>
              <a:buClr>
                <a:srgbClr val="487FFE"/>
              </a:buClr>
              <a:buSzPts val="786"/>
              <a:buFont typeface="Arial"/>
              <a:buChar char="■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Investment Merits</a:t>
            </a:r>
            <a:endParaRPr/>
          </a:p>
        </p:txBody>
      </p:sp>
      <p:sp>
        <p:nvSpPr>
          <p:cNvPr id="380" name="Google Shape;380;p5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2580578" y="4148139"/>
            <a:ext cx="6426985" cy="947547"/>
          </a:xfrm>
          <a:prstGeom prst="homePlate">
            <a:avLst>
              <a:gd fmla="val 31236" name="adj"/>
            </a:avLst>
          </a:prstGeom>
          <a:solidFill>
            <a:srgbClr val="C1D4FF">
              <a:alpha val="24705"/>
            </a:srgbClr>
          </a:solidFill>
          <a:ln cap="flat" cmpd="sng" w="19050">
            <a:solidFill>
              <a:srgbClr val="0653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2580578" y="3107802"/>
            <a:ext cx="6426985" cy="947547"/>
          </a:xfrm>
          <a:prstGeom prst="homePlate">
            <a:avLst>
              <a:gd fmla="val 31236" name="adj"/>
            </a:avLst>
          </a:prstGeom>
          <a:solidFill>
            <a:srgbClr val="8FB2FF">
              <a:alpha val="40000"/>
            </a:srgbClr>
          </a:solidFill>
          <a:ln cap="flat" cmpd="sng" w="19050">
            <a:solidFill>
              <a:srgbClr val="0653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580578" y="2064286"/>
            <a:ext cx="6426985" cy="947547"/>
          </a:xfrm>
          <a:prstGeom prst="homePlate">
            <a:avLst>
              <a:gd fmla="val 31236" name="adj"/>
            </a:avLst>
          </a:prstGeom>
          <a:solidFill>
            <a:srgbClr val="487FFE"/>
          </a:solidFill>
          <a:ln cap="flat" cmpd="sng" w="19050">
            <a:solidFill>
              <a:srgbClr val="0653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2580578" y="5206411"/>
            <a:ext cx="6426985" cy="947547"/>
          </a:xfrm>
          <a:prstGeom prst="homePlate">
            <a:avLst>
              <a:gd fmla="val 31236" name="adj"/>
            </a:avLst>
          </a:prstGeom>
          <a:solidFill>
            <a:srgbClr val="E5EDFF">
              <a:alpha val="9803"/>
            </a:srgbClr>
          </a:solidFill>
          <a:ln cap="flat" cmpd="sng" w="19050">
            <a:solidFill>
              <a:srgbClr val="0653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5"/>
          <p:cNvSpPr/>
          <p:nvPr/>
        </p:nvSpPr>
        <p:spPr>
          <a:xfrm flipH="1">
            <a:off x="2371557" y="2035139"/>
            <a:ext cx="209022" cy="1005840"/>
          </a:xfrm>
          <a:prstGeom prst="rightBrace">
            <a:avLst>
              <a:gd fmla="val 0" name="adj1"/>
              <a:gd fmla="val 11939" name="adj2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5"/>
          <p:cNvSpPr/>
          <p:nvPr/>
        </p:nvSpPr>
        <p:spPr>
          <a:xfrm flipH="1">
            <a:off x="2371557" y="3078656"/>
            <a:ext cx="209022" cy="1005840"/>
          </a:xfrm>
          <a:prstGeom prst="rightBrace">
            <a:avLst>
              <a:gd fmla="val 0" name="adj1"/>
              <a:gd fmla="val 60761" name="adj2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" name="Google Shape;387;p5"/>
          <p:cNvSpPr/>
          <p:nvPr/>
        </p:nvSpPr>
        <p:spPr>
          <a:xfrm flipH="1">
            <a:off x="2371557" y="4122173"/>
            <a:ext cx="209022" cy="1005840"/>
          </a:xfrm>
          <a:prstGeom prst="rightBrace">
            <a:avLst>
              <a:gd fmla="val 0" name="adj1"/>
              <a:gd fmla="val 89381" name="adj2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5"/>
          <p:cNvSpPr/>
          <p:nvPr/>
        </p:nvSpPr>
        <p:spPr>
          <a:xfrm flipH="1">
            <a:off x="2371557" y="5165689"/>
            <a:ext cx="209022" cy="1005840"/>
          </a:xfrm>
          <a:prstGeom prst="rightBrace">
            <a:avLst>
              <a:gd fmla="val 0" name="adj1"/>
              <a:gd fmla="val 89549" name="adj2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9" name="Google Shape;389;p5"/>
          <p:cNvCxnSpPr/>
          <p:nvPr/>
        </p:nvCxnSpPr>
        <p:spPr>
          <a:xfrm flipH="1" rot="10800000">
            <a:off x="1017676" y="1069373"/>
            <a:ext cx="1353881" cy="706402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5"/>
          <p:cNvCxnSpPr/>
          <p:nvPr/>
        </p:nvCxnSpPr>
        <p:spPr>
          <a:xfrm flipH="1" rot="10800000">
            <a:off x="2036675" y="2160006"/>
            <a:ext cx="334882" cy="422886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5"/>
          <p:cNvCxnSpPr>
            <a:endCxn id="388" idx="1"/>
          </p:cNvCxnSpPr>
          <p:nvPr/>
        </p:nvCxnSpPr>
        <p:spPr>
          <a:xfrm>
            <a:off x="1017657" y="5680309"/>
            <a:ext cx="1353900" cy="3861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5"/>
          <p:cNvCxnSpPr>
            <a:endCxn id="387" idx="1"/>
          </p:cNvCxnSpPr>
          <p:nvPr/>
        </p:nvCxnSpPr>
        <p:spPr>
          <a:xfrm>
            <a:off x="2078157" y="4779703"/>
            <a:ext cx="293400" cy="2415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3" name="Google Shape;393;p5"/>
          <p:cNvSpPr/>
          <p:nvPr/>
        </p:nvSpPr>
        <p:spPr>
          <a:xfrm>
            <a:off x="2566608" y="971514"/>
            <a:ext cx="156018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"/>
              <a:buFont typeface="Noto Sans Symbols"/>
              <a:buChar char="◼"/>
            </a:pPr>
            <a:r>
              <a:rPr b="0" i="0" lang="en-US" sz="9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Continue to successfully execute affiliation strategy to build density in existing markets via clusters</a:t>
            </a: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2566607" y="2075441"/>
            <a:ext cx="6002690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566607" y="3125266"/>
            <a:ext cx="6002690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2566607" y="4154361"/>
            <a:ext cx="6336780" cy="702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1450" lvl="0" marL="171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1450" lvl="0" marL="171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2566606" y="5215515"/>
            <a:ext cx="6336781" cy="779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1450" lvl="0" marL="17145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1450" lvl="0" marL="171450" marR="0" rtl="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◼"/>
            </a:pPr>
            <a:r>
              <a:rPr b="0" i="0" lang="en-US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398" name="Google Shape;398;p5"/>
          <p:cNvSpPr/>
          <p:nvPr/>
        </p:nvSpPr>
        <p:spPr>
          <a:xfrm rot="10800000">
            <a:off x="1297603" y="3199104"/>
            <a:ext cx="1058999" cy="1092912"/>
          </a:xfrm>
          <a:custGeom>
            <a:rect b="b" l="l" r="r" t="t"/>
            <a:pathLst>
              <a:path extrusionOk="0" h="10029" w="8776">
                <a:moveTo>
                  <a:pt x="1059" y="0"/>
                </a:moveTo>
                <a:cubicBezTo>
                  <a:pt x="0" y="3259"/>
                  <a:pt x="0" y="6770"/>
                  <a:pt x="1059" y="10029"/>
                </a:cubicBezTo>
                <a:lnTo>
                  <a:pt x="8776" y="7521"/>
                </a:lnTo>
                <a:cubicBezTo>
                  <a:pt x="8247" y="5892"/>
                  <a:pt x="8247" y="4136"/>
                  <a:pt x="8776" y="2507"/>
                </a:cubicBezTo>
                <a:lnTo>
                  <a:pt x="1059" y="0"/>
                </a:lnTo>
                <a:close/>
              </a:path>
            </a:pathLst>
          </a:custGeom>
          <a:solidFill>
            <a:srgbClr val="8FB2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5"/>
          <p:cNvSpPr/>
          <p:nvPr/>
        </p:nvSpPr>
        <p:spPr>
          <a:xfrm rot="10800000">
            <a:off x="202364" y="1775775"/>
            <a:ext cx="1151611" cy="1052972"/>
          </a:xfrm>
          <a:custGeom>
            <a:rect b="b" l="l" r="r" t="t"/>
            <a:pathLst>
              <a:path extrusionOk="0" h="4832" w="4769">
                <a:moveTo>
                  <a:pt x="0" y="3283"/>
                </a:moveTo>
                <a:cubicBezTo>
                  <a:pt x="1386" y="4290"/>
                  <a:pt x="3056" y="4832"/>
                  <a:pt x="4769" y="4832"/>
                </a:cubicBezTo>
                <a:lnTo>
                  <a:pt x="4769" y="775"/>
                </a:lnTo>
                <a:cubicBezTo>
                  <a:pt x="3913" y="775"/>
                  <a:pt x="3078" y="504"/>
                  <a:pt x="2385" y="0"/>
                </a:cubicBezTo>
                <a:lnTo>
                  <a:pt x="0" y="3283"/>
                </a:lnTo>
                <a:close/>
              </a:path>
            </a:pathLst>
          </a:custGeom>
          <a:solidFill>
            <a:srgbClr val="0653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0" name="Google Shape;400;p5"/>
          <p:cNvSpPr/>
          <p:nvPr/>
        </p:nvSpPr>
        <p:spPr>
          <a:xfrm rot="10800000">
            <a:off x="894941" y="2189702"/>
            <a:ext cx="1288516" cy="1158269"/>
          </a:xfrm>
          <a:custGeom>
            <a:rect b="b" l="l" r="r" t="t"/>
            <a:pathLst>
              <a:path extrusionOk="0" h="5311" w="5332">
                <a:moveTo>
                  <a:pt x="0" y="1254"/>
                </a:moveTo>
                <a:cubicBezTo>
                  <a:pt x="529" y="2884"/>
                  <a:pt x="1561" y="4304"/>
                  <a:pt x="2947" y="5311"/>
                </a:cubicBezTo>
                <a:lnTo>
                  <a:pt x="5332" y="2029"/>
                </a:lnTo>
                <a:cubicBezTo>
                  <a:pt x="4639" y="1525"/>
                  <a:pt x="4123" y="815"/>
                  <a:pt x="3858" y="0"/>
                </a:cubicBezTo>
                <a:lnTo>
                  <a:pt x="0" y="1254"/>
                </a:lnTo>
                <a:close/>
              </a:path>
            </a:pathLst>
          </a:custGeom>
          <a:solidFill>
            <a:srgbClr val="487FF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5"/>
          <p:cNvSpPr/>
          <p:nvPr/>
        </p:nvSpPr>
        <p:spPr>
          <a:xfrm rot="10800000">
            <a:off x="894941" y="4143146"/>
            <a:ext cx="1288516" cy="1156454"/>
          </a:xfrm>
          <a:custGeom>
            <a:rect b="b" l="l" r="r" t="t"/>
            <a:pathLst>
              <a:path extrusionOk="0" h="10621" w="10665">
                <a:moveTo>
                  <a:pt x="5895" y="0"/>
                </a:moveTo>
                <a:cubicBezTo>
                  <a:pt x="3123" y="2014"/>
                  <a:pt x="1059" y="4855"/>
                  <a:pt x="0" y="8114"/>
                </a:cubicBezTo>
                <a:lnTo>
                  <a:pt x="7717" y="10621"/>
                </a:lnTo>
                <a:cubicBezTo>
                  <a:pt x="8246" y="8992"/>
                  <a:pt x="9278" y="7571"/>
                  <a:pt x="10665" y="6564"/>
                </a:cubicBezTo>
                <a:lnTo>
                  <a:pt x="5895" y="0"/>
                </a:lnTo>
                <a:close/>
              </a:path>
            </a:pathLst>
          </a:custGeom>
          <a:solidFill>
            <a:srgbClr val="C1D4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Google Shape;402;p5"/>
          <p:cNvSpPr/>
          <p:nvPr/>
        </p:nvSpPr>
        <p:spPr>
          <a:xfrm rot="10800000">
            <a:off x="202364" y="4662370"/>
            <a:ext cx="1151611" cy="1052972"/>
          </a:xfrm>
          <a:custGeom>
            <a:rect b="b" l="l" r="r" t="t"/>
            <a:pathLst>
              <a:path extrusionOk="0" h="9664" w="9538">
                <a:moveTo>
                  <a:pt x="9538" y="0"/>
                </a:moveTo>
                <a:cubicBezTo>
                  <a:pt x="6111" y="0"/>
                  <a:pt x="2772" y="1085"/>
                  <a:pt x="0" y="3100"/>
                </a:cubicBezTo>
                <a:lnTo>
                  <a:pt x="4769" y="9664"/>
                </a:lnTo>
                <a:cubicBezTo>
                  <a:pt x="6155" y="8657"/>
                  <a:pt x="7825" y="8114"/>
                  <a:pt x="9538" y="8114"/>
                </a:cubicBezTo>
                <a:lnTo>
                  <a:pt x="9538" y="0"/>
                </a:lnTo>
                <a:close/>
              </a:path>
            </a:pathLst>
          </a:custGeom>
          <a:solidFill>
            <a:srgbClr val="E5ED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5"/>
          <p:cNvSpPr txBox="1"/>
          <p:nvPr/>
        </p:nvSpPr>
        <p:spPr>
          <a:xfrm>
            <a:off x="1178808" y="4395870"/>
            <a:ext cx="1159665" cy="261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Software Capabilities</a:t>
            </a:r>
            <a:endParaRPr/>
          </a:p>
        </p:txBody>
      </p:sp>
      <p:sp>
        <p:nvSpPr>
          <p:cNvPr id="404" name="Google Shape;404;p5"/>
          <p:cNvSpPr txBox="1"/>
          <p:nvPr/>
        </p:nvSpPr>
        <p:spPr>
          <a:xfrm>
            <a:off x="1423262" y="3472564"/>
            <a:ext cx="1159665" cy="261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Unique </a:t>
            </a:r>
            <a:br>
              <a:rPr b="1" i="1"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Value </a:t>
            </a:r>
            <a:br>
              <a:rPr b="1" i="1"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Proposition </a:t>
            </a:r>
            <a:endParaRPr/>
          </a:p>
        </p:txBody>
      </p:sp>
      <p:sp>
        <p:nvSpPr>
          <p:cNvPr id="405" name="Google Shape;405;p5"/>
          <p:cNvSpPr txBox="1"/>
          <p:nvPr/>
        </p:nvSpPr>
        <p:spPr>
          <a:xfrm>
            <a:off x="1171371" y="2626103"/>
            <a:ext cx="1159665" cy="261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Industry </a:t>
            </a:r>
            <a:br>
              <a:rPr b="1" i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Tailwinds</a:t>
            </a:r>
            <a:endParaRPr/>
          </a:p>
        </p:txBody>
      </p:sp>
      <p:sp>
        <p:nvSpPr>
          <p:cNvPr id="406" name="Google Shape;406;p5"/>
          <p:cNvSpPr txBox="1"/>
          <p:nvPr/>
        </p:nvSpPr>
        <p:spPr>
          <a:xfrm>
            <a:off x="269852" y="1998016"/>
            <a:ext cx="1159665" cy="261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Attractive Transaction Structure </a:t>
            </a:r>
            <a:endParaRPr/>
          </a:p>
        </p:txBody>
      </p:sp>
      <p:sp>
        <p:nvSpPr>
          <p:cNvPr id="407" name="Google Shape;407;p5"/>
          <p:cNvSpPr txBox="1"/>
          <p:nvPr/>
        </p:nvSpPr>
        <p:spPr>
          <a:xfrm>
            <a:off x="240614" y="5045024"/>
            <a:ext cx="1159665" cy="261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Multi-Pronged Growth </a:t>
            </a:r>
            <a:br>
              <a:rPr b="1" i="1"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i="1" lang="en-U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Strategy </a:t>
            </a:r>
            <a:endParaRPr/>
          </a:p>
        </p:txBody>
      </p:sp>
      <p:sp>
        <p:nvSpPr>
          <p:cNvPr id="408" name="Google Shape;408;p5"/>
          <p:cNvSpPr/>
          <p:nvPr/>
        </p:nvSpPr>
        <p:spPr>
          <a:xfrm>
            <a:off x="2580578" y="1012302"/>
            <a:ext cx="6426985" cy="947547"/>
          </a:xfrm>
          <a:prstGeom prst="homePlate">
            <a:avLst>
              <a:gd fmla="val 31236" name="adj"/>
            </a:avLst>
          </a:prstGeom>
          <a:solidFill>
            <a:srgbClr val="0653FE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5"/>
          <p:cNvSpPr/>
          <p:nvPr/>
        </p:nvSpPr>
        <p:spPr>
          <a:xfrm>
            <a:off x="2566606" y="1026874"/>
            <a:ext cx="6171951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◼"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◼"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1450" lvl="0" marL="1714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◼"/>
            </a:pPr>
            <a:r>
              <a:rPr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410" name="Google Shape;410;p5"/>
          <p:cNvSpPr/>
          <p:nvPr/>
        </p:nvSpPr>
        <p:spPr>
          <a:xfrm flipH="1">
            <a:off x="2371557" y="1001997"/>
            <a:ext cx="209022" cy="1005840"/>
          </a:xfrm>
          <a:prstGeom prst="rightBrace">
            <a:avLst>
              <a:gd fmla="val 0" name="adj1"/>
              <a:gd fmla="val 7730" name="adj2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Google Shape;411;p5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  <p:sp>
        <p:nvSpPr>
          <p:cNvPr id="412" name="Google Shape;412;p5"/>
          <p:cNvSpPr/>
          <p:nvPr/>
        </p:nvSpPr>
        <p:spPr>
          <a:xfrm>
            <a:off x="136437" y="3486894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Company Logo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Industry Overview</a:t>
            </a:r>
            <a:endParaRPr/>
          </a:p>
        </p:txBody>
      </p:sp>
      <p:sp>
        <p:nvSpPr>
          <p:cNvPr id="419" name="Google Shape;419;p6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6"/>
          <p:cNvSpPr txBox="1"/>
          <p:nvPr/>
        </p:nvSpPr>
        <p:spPr>
          <a:xfrm>
            <a:off x="221942" y="789557"/>
            <a:ext cx="8629095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The property management software segment represents a $26 billion market today that has grown slightly faster than GDP at nearly 5% per annum </a:t>
            </a:r>
            <a:endParaRPr/>
          </a:p>
        </p:txBody>
      </p:sp>
      <p:sp>
        <p:nvSpPr>
          <p:cNvPr id="421" name="Google Shape;421;p6"/>
          <p:cNvSpPr/>
          <p:nvPr/>
        </p:nvSpPr>
        <p:spPr>
          <a:xfrm>
            <a:off x="4660429" y="3589728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Market Segmentation</a:t>
            </a:r>
            <a:endParaRPr/>
          </a:p>
        </p:txBody>
      </p:sp>
      <p:sp>
        <p:nvSpPr>
          <p:cNvPr id="422" name="Google Shape;422;p6"/>
          <p:cNvSpPr/>
          <p:nvPr/>
        </p:nvSpPr>
        <p:spPr>
          <a:xfrm>
            <a:off x="187986" y="3589728"/>
            <a:ext cx="4166782" cy="26517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0" y="114942"/>
                </a:moveTo>
                <a:lnTo>
                  <a:pt x="120000" y="114942"/>
                </a:lnTo>
              </a:path>
            </a:pathLst>
          </a:custGeom>
          <a:solidFill>
            <a:srgbClr val="CCCCCC">
              <a:alpha val="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4000" lIns="0" spcFirstLastPara="1" rIns="0" wrap="square" tIns="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Total Addressable Market</a:t>
            </a:r>
            <a:endParaRPr/>
          </a:p>
        </p:txBody>
      </p:sp>
      <p:sp>
        <p:nvSpPr>
          <p:cNvPr id="423" name="Google Shape;423;p6"/>
          <p:cNvSpPr txBox="1"/>
          <p:nvPr/>
        </p:nvSpPr>
        <p:spPr>
          <a:xfrm>
            <a:off x="170581" y="3871492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($ billions)</a:t>
            </a:r>
            <a:endParaRPr/>
          </a:p>
        </p:txBody>
      </p:sp>
      <p:graphicFrame>
        <p:nvGraphicFramePr>
          <p:cNvPr id="424" name="Google Shape;424;p6"/>
          <p:cNvGraphicFramePr/>
          <p:nvPr/>
        </p:nvGraphicFramePr>
        <p:xfrm>
          <a:off x="187986" y="4171522"/>
          <a:ext cx="4166782" cy="2312281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425" name="Google Shape;425;p6"/>
          <p:cNvCxnSpPr/>
          <p:nvPr/>
        </p:nvCxnSpPr>
        <p:spPr>
          <a:xfrm flipH="1" rot="10800000">
            <a:off x="1268083" y="4171522"/>
            <a:ext cx="2018581" cy="365972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6" name="Google Shape;426;p6"/>
          <p:cNvSpPr txBox="1"/>
          <p:nvPr/>
        </p:nvSpPr>
        <p:spPr>
          <a:xfrm rot="-703657">
            <a:off x="1399473" y="4188136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+4.6% CAGR</a:t>
            </a:r>
            <a:endParaRPr/>
          </a:p>
        </p:txBody>
      </p:sp>
      <p:sp>
        <p:nvSpPr>
          <p:cNvPr id="427" name="Google Shape;427;p6"/>
          <p:cNvSpPr txBox="1"/>
          <p:nvPr/>
        </p:nvSpPr>
        <p:spPr>
          <a:xfrm>
            <a:off x="4660429" y="3871492"/>
            <a:ext cx="1649165" cy="15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($ billions)</a:t>
            </a:r>
            <a:endParaRPr/>
          </a:p>
        </p:txBody>
      </p:sp>
      <p:sp>
        <p:nvSpPr>
          <p:cNvPr id="428" name="Google Shape;428;p6"/>
          <p:cNvSpPr txBox="1"/>
          <p:nvPr/>
        </p:nvSpPr>
        <p:spPr>
          <a:xfrm>
            <a:off x="203441" y="1468947"/>
            <a:ext cx="8623770" cy="168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[Industry overview]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[Key participants]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[Large public players / market leaders]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[Barriers to entry] </a:t>
            </a:r>
            <a:endParaRPr/>
          </a:p>
          <a:p>
            <a:pPr indent="-179705" lvl="0" marL="192405" marR="5080" rtl="0" algn="just">
              <a:spcBef>
                <a:spcPts val="1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[Market segmentation and where Bruin focuses]</a:t>
            </a:r>
            <a:endParaRPr/>
          </a:p>
        </p:txBody>
      </p:sp>
      <p:graphicFrame>
        <p:nvGraphicFramePr>
          <p:cNvPr id="429" name="Google Shape;429;p6"/>
          <p:cNvGraphicFramePr/>
          <p:nvPr/>
        </p:nvGraphicFramePr>
        <p:xfrm>
          <a:off x="4660429" y="3961458"/>
          <a:ext cx="4166782" cy="2583524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30" name="Google Shape;430;p6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Industry Research, Pitchbook, Preqin.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ami condo market more complicated after tragic Surfside collapse" id="436" name="Google Shape;4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6775" y="3025703"/>
            <a:ext cx="1407045" cy="9370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gos Marriott Hotel Ikeja - 5 Star Conference Hotel in Lagos, Nigeria" id="437" name="Google Shape;43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6775" y="1848925"/>
            <a:ext cx="1407045" cy="9380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y At Any Of Our Resort And Hotel Locations | Margaritaville" id="438" name="Google Shape;438;p7"/>
          <p:cNvPicPr preferRelativeResize="0"/>
          <p:nvPr/>
        </p:nvPicPr>
        <p:blipFill rotWithShape="1">
          <a:blip r:embed="rId5">
            <a:alphaModFix/>
          </a:blip>
          <a:srcRect b="7428" l="0" r="0" t="0"/>
          <a:stretch/>
        </p:blipFill>
        <p:spPr>
          <a:xfrm>
            <a:off x="1776775" y="4201104"/>
            <a:ext cx="1407045" cy="92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using » International Students &amp; Scholars Office | Boston University" id="439" name="Google Shape;439;p7"/>
          <p:cNvPicPr preferRelativeResize="0"/>
          <p:nvPr/>
        </p:nvPicPr>
        <p:blipFill rotWithShape="1">
          <a:blip r:embed="rId6">
            <a:alphaModFix/>
          </a:blip>
          <a:srcRect b="0" l="0" r="24482" t="0"/>
          <a:stretch/>
        </p:blipFill>
        <p:spPr>
          <a:xfrm>
            <a:off x="1778863" y="5349484"/>
            <a:ext cx="1404957" cy="93802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TAM Opportunity by End Market</a:t>
            </a:r>
            <a:endParaRPr/>
          </a:p>
        </p:txBody>
      </p:sp>
      <p:sp>
        <p:nvSpPr>
          <p:cNvPr id="441" name="Google Shape;441;p7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2" name="Google Shape;442;p7"/>
          <p:cNvSpPr/>
          <p:nvPr/>
        </p:nvSpPr>
        <p:spPr>
          <a:xfrm>
            <a:off x="288944" y="1858928"/>
            <a:ext cx="1407046" cy="938030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Hotels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(42% of ARR)</a:t>
            </a:r>
            <a:endParaRPr/>
          </a:p>
        </p:txBody>
      </p:sp>
      <p:sp>
        <p:nvSpPr>
          <p:cNvPr id="443" name="Google Shape;443;p7"/>
          <p:cNvSpPr/>
          <p:nvPr/>
        </p:nvSpPr>
        <p:spPr>
          <a:xfrm>
            <a:off x="288944" y="3025703"/>
            <a:ext cx="1407046" cy="938030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Condominiums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(19% of ARR)</a:t>
            </a:r>
            <a:endParaRPr/>
          </a:p>
        </p:txBody>
      </p:sp>
      <p:sp>
        <p:nvSpPr>
          <p:cNvPr id="444" name="Google Shape;444;p7"/>
          <p:cNvSpPr/>
          <p:nvPr/>
        </p:nvSpPr>
        <p:spPr>
          <a:xfrm>
            <a:off x="288944" y="4192478"/>
            <a:ext cx="1407046" cy="938030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Multi-Family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(9% of ARR)</a:t>
            </a:r>
            <a:endParaRPr/>
          </a:p>
        </p:txBody>
      </p:sp>
      <p:sp>
        <p:nvSpPr>
          <p:cNvPr id="445" name="Google Shape;445;p7"/>
          <p:cNvSpPr/>
          <p:nvPr/>
        </p:nvSpPr>
        <p:spPr>
          <a:xfrm>
            <a:off x="288944" y="5359252"/>
            <a:ext cx="1407046" cy="938030"/>
          </a:xfrm>
          <a:prstGeom prst="roundRect">
            <a:avLst>
              <a:gd fmla="val 16667" name="adj"/>
            </a:avLst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Housing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(6% of ARR)</a:t>
            </a:r>
            <a:endParaRPr/>
          </a:p>
        </p:txBody>
      </p:sp>
      <p:sp>
        <p:nvSpPr>
          <p:cNvPr id="446" name="Google Shape;446;p7"/>
          <p:cNvSpPr txBox="1"/>
          <p:nvPr/>
        </p:nvSpPr>
        <p:spPr>
          <a:xfrm>
            <a:off x="221942" y="789557"/>
            <a:ext cx="8629095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[Bruin] caters to a diverse set of end markets creating ample opportunity for future new customer wins with its sticky property management software offering</a:t>
            </a:r>
            <a:endParaRPr/>
          </a:p>
        </p:txBody>
      </p:sp>
      <p:sp>
        <p:nvSpPr>
          <p:cNvPr id="447" name="Google Shape;447;p7"/>
          <p:cNvSpPr/>
          <p:nvPr/>
        </p:nvSpPr>
        <p:spPr>
          <a:xfrm>
            <a:off x="288943" y="1467468"/>
            <a:ext cx="2894877" cy="309384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End Market</a:t>
            </a:r>
            <a:endParaRPr/>
          </a:p>
        </p:txBody>
      </p:sp>
      <p:sp>
        <p:nvSpPr>
          <p:cNvPr id="448" name="Google Shape;448;p7"/>
          <p:cNvSpPr/>
          <p:nvPr/>
        </p:nvSpPr>
        <p:spPr>
          <a:xfrm>
            <a:off x="3314414" y="1467468"/>
            <a:ext cx="2698672" cy="309384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Description</a:t>
            </a:r>
            <a:endParaRPr b="1"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7"/>
          <p:cNvSpPr/>
          <p:nvPr/>
        </p:nvSpPr>
        <p:spPr>
          <a:xfrm>
            <a:off x="7522234" y="1467468"/>
            <a:ext cx="1423357" cy="309384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Clients</a:t>
            </a:r>
            <a:endParaRPr/>
          </a:p>
        </p:txBody>
      </p:sp>
      <p:sp>
        <p:nvSpPr>
          <p:cNvPr id="450" name="Google Shape;450;p7"/>
          <p:cNvSpPr txBox="1"/>
          <p:nvPr/>
        </p:nvSpPr>
        <p:spPr>
          <a:xfrm>
            <a:off x="3322568" y="1860772"/>
            <a:ext cx="2698672" cy="45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8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451" name="Google Shape;451;p7"/>
          <p:cNvSpPr txBox="1"/>
          <p:nvPr/>
        </p:nvSpPr>
        <p:spPr>
          <a:xfrm>
            <a:off x="3322568" y="2973945"/>
            <a:ext cx="2698672" cy="45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8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452" name="Google Shape;452;p7"/>
          <p:cNvSpPr txBox="1"/>
          <p:nvPr/>
        </p:nvSpPr>
        <p:spPr>
          <a:xfrm>
            <a:off x="3322568" y="4201104"/>
            <a:ext cx="2698672" cy="45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8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453" name="Google Shape;453;p7"/>
          <p:cNvSpPr txBox="1"/>
          <p:nvPr/>
        </p:nvSpPr>
        <p:spPr>
          <a:xfrm>
            <a:off x="3322568" y="5359252"/>
            <a:ext cx="2698672" cy="45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  <a:p>
            <a:pPr indent="-179705" lvl="0" marL="192405" marR="5080" rtl="0" algn="just">
              <a:spcBef>
                <a:spcPts val="8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cxnSp>
        <p:nvCxnSpPr>
          <p:cNvPr id="454" name="Google Shape;454;p7"/>
          <p:cNvCxnSpPr/>
          <p:nvPr/>
        </p:nvCxnSpPr>
        <p:spPr>
          <a:xfrm>
            <a:off x="288942" y="2911331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7"/>
          <p:cNvCxnSpPr/>
          <p:nvPr/>
        </p:nvCxnSpPr>
        <p:spPr>
          <a:xfrm>
            <a:off x="288943" y="4078105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7"/>
          <p:cNvCxnSpPr/>
          <p:nvPr/>
        </p:nvCxnSpPr>
        <p:spPr>
          <a:xfrm>
            <a:off x="288943" y="5244880"/>
            <a:ext cx="868680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57" name="Google Shape;457;p7"/>
          <p:cNvSpPr/>
          <p:nvPr/>
        </p:nvSpPr>
        <p:spPr>
          <a:xfrm>
            <a:off x="6143680" y="1467468"/>
            <a:ext cx="1247959" cy="309384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Gross Margin</a:t>
            </a:r>
            <a:endParaRPr/>
          </a:p>
        </p:txBody>
      </p:sp>
      <p:sp>
        <p:nvSpPr>
          <p:cNvPr id="458" name="Google Shape;458;p7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Company Information.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Industry Tailwinds</a:t>
            </a:r>
            <a:endParaRPr/>
          </a:p>
        </p:txBody>
      </p:sp>
      <p:sp>
        <p:nvSpPr>
          <p:cNvPr id="465" name="Google Shape;465;p8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6" name="Google Shape;466;p8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The demand for software services within the property management segment and need for automation provides strong long-term tailwinds to [Company] </a:t>
            </a:r>
            <a:endParaRPr/>
          </a:p>
        </p:txBody>
      </p:sp>
      <p:sp>
        <p:nvSpPr>
          <p:cNvPr id="467" name="Google Shape;467;p8"/>
          <p:cNvSpPr txBox="1"/>
          <p:nvPr/>
        </p:nvSpPr>
        <p:spPr>
          <a:xfrm>
            <a:off x="4639216" y="2422267"/>
            <a:ext cx="659203" cy="567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508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Patient Centric Care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8"/>
          <p:cNvSpPr/>
          <p:nvPr/>
        </p:nvSpPr>
        <p:spPr>
          <a:xfrm>
            <a:off x="4143129" y="2451032"/>
            <a:ext cx="176580" cy="1765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8"/>
          <p:cNvSpPr/>
          <p:nvPr/>
        </p:nvSpPr>
        <p:spPr>
          <a:xfrm>
            <a:off x="4059791" y="2638263"/>
            <a:ext cx="341575" cy="322702"/>
          </a:xfrm>
          <a:custGeom>
            <a:rect b="b" l="l" r="r" t="t"/>
            <a:pathLst>
              <a:path extrusionOk="0" h="731" w="774">
                <a:moveTo>
                  <a:pt x="760" y="508"/>
                </a:moveTo>
                <a:cubicBezTo>
                  <a:pt x="579" y="100"/>
                  <a:pt x="579" y="100"/>
                  <a:pt x="579" y="100"/>
                </a:cubicBezTo>
                <a:cubicBezTo>
                  <a:pt x="564" y="43"/>
                  <a:pt x="512" y="0"/>
                  <a:pt x="450" y="0"/>
                </a:cubicBezTo>
                <a:cubicBezTo>
                  <a:pt x="328" y="0"/>
                  <a:pt x="328" y="0"/>
                  <a:pt x="328" y="0"/>
                </a:cubicBezTo>
                <a:cubicBezTo>
                  <a:pt x="278" y="0"/>
                  <a:pt x="234" y="28"/>
                  <a:pt x="211" y="69"/>
                </a:cubicBezTo>
                <a:cubicBezTo>
                  <a:pt x="207" y="74"/>
                  <a:pt x="203" y="80"/>
                  <a:pt x="200" y="87"/>
                </a:cubicBezTo>
                <a:cubicBezTo>
                  <a:pt x="15" y="504"/>
                  <a:pt x="15" y="504"/>
                  <a:pt x="15" y="504"/>
                </a:cubicBezTo>
                <a:cubicBezTo>
                  <a:pt x="0" y="537"/>
                  <a:pt x="15" y="576"/>
                  <a:pt x="48" y="590"/>
                </a:cubicBezTo>
                <a:cubicBezTo>
                  <a:pt x="48" y="590"/>
                  <a:pt x="48" y="590"/>
                  <a:pt x="48" y="590"/>
                </a:cubicBezTo>
                <a:cubicBezTo>
                  <a:pt x="81" y="604"/>
                  <a:pt x="119" y="590"/>
                  <a:pt x="134" y="557"/>
                </a:cubicBezTo>
                <a:cubicBezTo>
                  <a:pt x="194" y="420"/>
                  <a:pt x="194" y="420"/>
                  <a:pt x="194" y="420"/>
                </a:cubicBezTo>
                <a:cubicBezTo>
                  <a:pt x="194" y="597"/>
                  <a:pt x="194" y="597"/>
                  <a:pt x="194" y="597"/>
                </a:cubicBezTo>
                <a:cubicBezTo>
                  <a:pt x="194" y="671"/>
                  <a:pt x="254" y="731"/>
                  <a:pt x="328" y="731"/>
                </a:cubicBezTo>
                <a:cubicBezTo>
                  <a:pt x="450" y="731"/>
                  <a:pt x="450" y="731"/>
                  <a:pt x="450" y="731"/>
                </a:cubicBezTo>
                <a:cubicBezTo>
                  <a:pt x="523" y="731"/>
                  <a:pt x="584" y="671"/>
                  <a:pt x="584" y="597"/>
                </a:cubicBezTo>
                <a:cubicBezTo>
                  <a:pt x="584" y="431"/>
                  <a:pt x="584" y="431"/>
                  <a:pt x="584" y="431"/>
                </a:cubicBezTo>
                <a:cubicBezTo>
                  <a:pt x="641" y="561"/>
                  <a:pt x="641" y="561"/>
                  <a:pt x="641" y="561"/>
                </a:cubicBezTo>
                <a:cubicBezTo>
                  <a:pt x="656" y="594"/>
                  <a:pt x="694" y="608"/>
                  <a:pt x="727" y="594"/>
                </a:cubicBezTo>
                <a:cubicBezTo>
                  <a:pt x="727" y="594"/>
                  <a:pt x="727" y="594"/>
                  <a:pt x="727" y="594"/>
                </a:cubicBezTo>
                <a:cubicBezTo>
                  <a:pt x="760" y="580"/>
                  <a:pt x="774" y="541"/>
                  <a:pt x="760" y="508"/>
                </a:cubicBezTo>
                <a:close/>
                <a:moveTo>
                  <a:pt x="389" y="366"/>
                </a:moveTo>
                <a:cubicBezTo>
                  <a:pt x="389" y="366"/>
                  <a:pt x="239" y="256"/>
                  <a:pt x="239" y="167"/>
                </a:cubicBezTo>
                <a:cubicBezTo>
                  <a:pt x="239" y="127"/>
                  <a:pt x="273" y="93"/>
                  <a:pt x="315" y="93"/>
                </a:cubicBezTo>
                <a:cubicBezTo>
                  <a:pt x="355" y="93"/>
                  <a:pt x="389" y="135"/>
                  <a:pt x="389" y="176"/>
                </a:cubicBezTo>
                <a:cubicBezTo>
                  <a:pt x="389" y="135"/>
                  <a:pt x="423" y="93"/>
                  <a:pt x="465" y="93"/>
                </a:cubicBezTo>
                <a:cubicBezTo>
                  <a:pt x="506" y="93"/>
                  <a:pt x="539" y="127"/>
                  <a:pt x="539" y="167"/>
                </a:cubicBezTo>
                <a:cubicBezTo>
                  <a:pt x="539" y="256"/>
                  <a:pt x="389" y="366"/>
                  <a:pt x="389" y="3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8"/>
          <p:cNvSpPr/>
          <p:nvPr/>
        </p:nvSpPr>
        <p:spPr>
          <a:xfrm>
            <a:off x="6184463" y="2972362"/>
            <a:ext cx="2757284" cy="442801"/>
          </a:xfrm>
          <a:prstGeom prst="trapezoid">
            <a:avLst>
              <a:gd fmla="val 201958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74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"/>
          <p:cNvSpPr txBox="1"/>
          <p:nvPr/>
        </p:nvSpPr>
        <p:spPr>
          <a:xfrm>
            <a:off x="6182361" y="3418214"/>
            <a:ext cx="2761488" cy="2467492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182875" wrap="square" tIns="91425">
            <a:noAutofit/>
          </a:bodyPr>
          <a:lstStyle/>
          <a:p>
            <a:pPr indent="-179705" lvl="1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b="0" i="0" lang="en-US" sz="11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endParaRPr/>
          </a:p>
          <a:p>
            <a:pPr indent="-179705" lvl="1" marL="192405" marR="5080" rtl="0" algn="just"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b="0" i="0" lang="en-US" sz="11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endParaRPr/>
          </a:p>
          <a:p>
            <a:pPr indent="-179705" lvl="1" marL="192405" marR="5080" rtl="0" algn="just"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b="0" i="0" lang="en-US" sz="11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endParaRPr/>
          </a:p>
        </p:txBody>
      </p:sp>
      <p:sp>
        <p:nvSpPr>
          <p:cNvPr id="472" name="Google Shape;472;p8"/>
          <p:cNvSpPr/>
          <p:nvPr/>
        </p:nvSpPr>
        <p:spPr>
          <a:xfrm>
            <a:off x="6831585" y="1862188"/>
            <a:ext cx="1463040" cy="1463040"/>
          </a:xfrm>
          <a:prstGeom prst="ellipse">
            <a:avLst/>
          </a:prstGeom>
          <a:solidFill>
            <a:srgbClr val="A5A5A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Highly Fragmented</a:t>
            </a:r>
            <a:endParaRPr/>
          </a:p>
        </p:txBody>
      </p:sp>
      <p:sp>
        <p:nvSpPr>
          <p:cNvPr id="473" name="Google Shape;473;p8"/>
          <p:cNvSpPr/>
          <p:nvPr/>
        </p:nvSpPr>
        <p:spPr>
          <a:xfrm>
            <a:off x="3187795" y="2972362"/>
            <a:ext cx="2757284" cy="442801"/>
          </a:xfrm>
          <a:prstGeom prst="trapezoid">
            <a:avLst>
              <a:gd fmla="val 197829" name="adj"/>
            </a:avLst>
          </a:prstGeom>
          <a:solidFill>
            <a:srgbClr val="487FF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74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8"/>
          <p:cNvSpPr txBox="1"/>
          <p:nvPr/>
        </p:nvSpPr>
        <p:spPr>
          <a:xfrm>
            <a:off x="3183591" y="3418214"/>
            <a:ext cx="2761488" cy="246749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487FFE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182875" wrap="square" tIns="91425">
            <a:noAutofit/>
          </a:bodyPr>
          <a:lstStyle/>
          <a:p>
            <a:pPr indent="-179705" lvl="1" marL="192405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b="0" i="0" lang="en-US" sz="11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endParaRPr/>
          </a:p>
          <a:p>
            <a:pPr indent="-179705" lvl="1" marL="192405" marR="508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b="0" i="0" lang="en-US" sz="11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endParaRPr/>
          </a:p>
          <a:p>
            <a:pPr indent="-179705" lvl="1" marL="192405" marR="508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b="0" i="0" lang="en-US" sz="11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[ ] </a:t>
            </a:r>
            <a:endParaRPr/>
          </a:p>
        </p:txBody>
      </p:sp>
      <p:sp>
        <p:nvSpPr>
          <p:cNvPr id="475" name="Google Shape;475;p8"/>
          <p:cNvSpPr/>
          <p:nvPr/>
        </p:nvSpPr>
        <p:spPr>
          <a:xfrm>
            <a:off x="3834917" y="1862188"/>
            <a:ext cx="1463040" cy="1463040"/>
          </a:xfrm>
          <a:prstGeom prst="ellipse">
            <a:avLst/>
          </a:prstGeom>
          <a:solidFill>
            <a:srgbClr val="487FF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Movement Towards Outsourcing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br>
              <a:rPr b="1" lang="en-US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i="0" sz="12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6" name="Google Shape;476;p8"/>
          <p:cNvGrpSpPr/>
          <p:nvPr/>
        </p:nvGrpSpPr>
        <p:grpSpPr>
          <a:xfrm>
            <a:off x="7290786" y="2702247"/>
            <a:ext cx="544638" cy="473362"/>
            <a:chOff x="-7907338" y="5672138"/>
            <a:chExt cx="5981700" cy="5792788"/>
          </a:xfrm>
        </p:grpSpPr>
        <p:sp>
          <p:nvSpPr>
            <p:cNvPr id="477" name="Google Shape;477;p8"/>
            <p:cNvSpPr/>
            <p:nvPr/>
          </p:nvSpPr>
          <p:spPr>
            <a:xfrm>
              <a:off x="-5716588" y="9736138"/>
              <a:ext cx="1987550" cy="1728788"/>
            </a:xfrm>
            <a:custGeom>
              <a:rect b="b" l="l" r="r" t="t"/>
              <a:pathLst>
                <a:path extrusionOk="0" h="461" w="530">
                  <a:moveTo>
                    <a:pt x="266" y="458"/>
                  </a:moveTo>
                  <a:cubicBezTo>
                    <a:pt x="189" y="458"/>
                    <a:pt x="113" y="457"/>
                    <a:pt x="36" y="459"/>
                  </a:cubicBezTo>
                  <a:cubicBezTo>
                    <a:pt x="9" y="459"/>
                    <a:pt x="0" y="454"/>
                    <a:pt x="6" y="424"/>
                  </a:cubicBezTo>
                  <a:cubicBezTo>
                    <a:pt x="24" y="341"/>
                    <a:pt x="37" y="257"/>
                    <a:pt x="52" y="174"/>
                  </a:cubicBezTo>
                  <a:cubicBezTo>
                    <a:pt x="70" y="74"/>
                    <a:pt x="108" y="30"/>
                    <a:pt x="205" y="11"/>
                  </a:cubicBezTo>
                  <a:cubicBezTo>
                    <a:pt x="260" y="0"/>
                    <a:pt x="316" y="2"/>
                    <a:pt x="369" y="24"/>
                  </a:cubicBezTo>
                  <a:cubicBezTo>
                    <a:pt x="426" y="49"/>
                    <a:pt x="466" y="85"/>
                    <a:pt x="476" y="152"/>
                  </a:cubicBezTo>
                  <a:cubicBezTo>
                    <a:pt x="489" y="241"/>
                    <a:pt x="507" y="329"/>
                    <a:pt x="524" y="417"/>
                  </a:cubicBezTo>
                  <a:cubicBezTo>
                    <a:pt x="530" y="446"/>
                    <a:pt x="526" y="461"/>
                    <a:pt x="490" y="459"/>
                  </a:cubicBezTo>
                  <a:cubicBezTo>
                    <a:pt x="415" y="456"/>
                    <a:pt x="340" y="458"/>
                    <a:pt x="266" y="4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-5357813" y="8364538"/>
              <a:ext cx="1268413" cy="1277938"/>
            </a:xfrm>
            <a:custGeom>
              <a:rect b="b" l="l" r="r" t="t"/>
              <a:pathLst>
                <a:path extrusionOk="0" h="341" w="338">
                  <a:moveTo>
                    <a:pt x="337" y="168"/>
                  </a:moveTo>
                  <a:cubicBezTo>
                    <a:pt x="338" y="264"/>
                    <a:pt x="262" y="341"/>
                    <a:pt x="168" y="340"/>
                  </a:cubicBezTo>
                  <a:cubicBezTo>
                    <a:pt x="77" y="340"/>
                    <a:pt x="0" y="261"/>
                    <a:pt x="0" y="170"/>
                  </a:cubicBezTo>
                  <a:cubicBezTo>
                    <a:pt x="1" y="80"/>
                    <a:pt x="77" y="2"/>
                    <a:pt x="169" y="1"/>
                  </a:cubicBezTo>
                  <a:cubicBezTo>
                    <a:pt x="260" y="0"/>
                    <a:pt x="337" y="76"/>
                    <a:pt x="337" y="1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-7907338" y="5672138"/>
              <a:ext cx="5981700" cy="4779963"/>
            </a:xfrm>
            <a:custGeom>
              <a:rect b="b" l="l" r="r" t="t"/>
              <a:pathLst>
                <a:path extrusionOk="0" h="1275" w="1595">
                  <a:moveTo>
                    <a:pt x="1595" y="546"/>
                  </a:moveTo>
                  <a:cubicBezTo>
                    <a:pt x="1595" y="496"/>
                    <a:pt x="1559" y="455"/>
                    <a:pt x="1513" y="445"/>
                  </a:cubicBezTo>
                  <a:cubicBezTo>
                    <a:pt x="1496" y="438"/>
                    <a:pt x="1475" y="437"/>
                    <a:pt x="1450" y="443"/>
                  </a:cubicBezTo>
                  <a:cubicBezTo>
                    <a:pt x="1438" y="446"/>
                    <a:pt x="1433" y="428"/>
                    <a:pt x="1426" y="418"/>
                  </a:cubicBezTo>
                  <a:cubicBezTo>
                    <a:pt x="1388" y="363"/>
                    <a:pt x="1347" y="309"/>
                    <a:pt x="1299" y="261"/>
                  </a:cubicBezTo>
                  <a:cubicBezTo>
                    <a:pt x="1290" y="251"/>
                    <a:pt x="1284" y="243"/>
                    <a:pt x="1281" y="234"/>
                  </a:cubicBezTo>
                  <a:cubicBezTo>
                    <a:pt x="1293" y="213"/>
                    <a:pt x="1299" y="189"/>
                    <a:pt x="1299" y="164"/>
                  </a:cubicBezTo>
                  <a:cubicBezTo>
                    <a:pt x="1299" y="85"/>
                    <a:pt x="1235" y="21"/>
                    <a:pt x="1156" y="21"/>
                  </a:cubicBezTo>
                  <a:cubicBezTo>
                    <a:pt x="1096" y="21"/>
                    <a:pt x="1044" y="59"/>
                    <a:pt x="1023" y="112"/>
                  </a:cubicBezTo>
                  <a:cubicBezTo>
                    <a:pt x="1016" y="115"/>
                    <a:pt x="1007" y="114"/>
                    <a:pt x="996" y="113"/>
                  </a:cubicBezTo>
                  <a:cubicBezTo>
                    <a:pt x="893" y="99"/>
                    <a:pt x="790" y="86"/>
                    <a:pt x="685" y="88"/>
                  </a:cubicBezTo>
                  <a:cubicBezTo>
                    <a:pt x="674" y="89"/>
                    <a:pt x="658" y="95"/>
                    <a:pt x="653" y="81"/>
                  </a:cubicBezTo>
                  <a:cubicBezTo>
                    <a:pt x="649" y="72"/>
                    <a:pt x="644" y="64"/>
                    <a:pt x="639" y="57"/>
                  </a:cubicBezTo>
                  <a:cubicBezTo>
                    <a:pt x="622" y="23"/>
                    <a:pt x="587" y="0"/>
                    <a:pt x="546" y="0"/>
                  </a:cubicBezTo>
                  <a:cubicBezTo>
                    <a:pt x="489" y="0"/>
                    <a:pt x="442" y="46"/>
                    <a:pt x="442" y="103"/>
                  </a:cubicBezTo>
                  <a:cubicBezTo>
                    <a:pt x="442" y="124"/>
                    <a:pt x="449" y="144"/>
                    <a:pt x="459" y="160"/>
                  </a:cubicBezTo>
                  <a:cubicBezTo>
                    <a:pt x="453" y="187"/>
                    <a:pt x="435" y="208"/>
                    <a:pt x="416" y="230"/>
                  </a:cubicBezTo>
                  <a:cubicBezTo>
                    <a:pt x="347" y="311"/>
                    <a:pt x="291" y="400"/>
                    <a:pt x="242" y="494"/>
                  </a:cubicBezTo>
                  <a:cubicBezTo>
                    <a:pt x="232" y="513"/>
                    <a:pt x="222" y="525"/>
                    <a:pt x="204" y="527"/>
                  </a:cubicBezTo>
                  <a:cubicBezTo>
                    <a:pt x="185" y="519"/>
                    <a:pt x="164" y="514"/>
                    <a:pt x="143" y="514"/>
                  </a:cubicBezTo>
                  <a:cubicBezTo>
                    <a:pt x="64" y="514"/>
                    <a:pt x="0" y="578"/>
                    <a:pt x="0" y="657"/>
                  </a:cubicBezTo>
                  <a:cubicBezTo>
                    <a:pt x="0" y="735"/>
                    <a:pt x="64" y="799"/>
                    <a:pt x="143" y="799"/>
                  </a:cubicBezTo>
                  <a:cubicBezTo>
                    <a:pt x="154" y="799"/>
                    <a:pt x="165" y="798"/>
                    <a:pt x="175" y="796"/>
                  </a:cubicBezTo>
                  <a:cubicBezTo>
                    <a:pt x="177" y="796"/>
                    <a:pt x="178" y="796"/>
                    <a:pt x="180" y="797"/>
                  </a:cubicBezTo>
                  <a:cubicBezTo>
                    <a:pt x="184" y="797"/>
                    <a:pt x="186" y="815"/>
                    <a:pt x="188" y="825"/>
                  </a:cubicBezTo>
                  <a:cubicBezTo>
                    <a:pt x="202" y="904"/>
                    <a:pt x="224" y="980"/>
                    <a:pt x="252" y="1054"/>
                  </a:cubicBezTo>
                  <a:cubicBezTo>
                    <a:pt x="261" y="1076"/>
                    <a:pt x="259" y="1090"/>
                    <a:pt x="247" y="1111"/>
                  </a:cubicBezTo>
                  <a:cubicBezTo>
                    <a:pt x="216" y="1160"/>
                    <a:pt x="230" y="1217"/>
                    <a:pt x="275" y="1248"/>
                  </a:cubicBezTo>
                  <a:cubicBezTo>
                    <a:pt x="316" y="1275"/>
                    <a:pt x="377" y="1267"/>
                    <a:pt x="408" y="1230"/>
                  </a:cubicBezTo>
                  <a:cubicBezTo>
                    <a:pt x="443" y="1189"/>
                    <a:pt x="440" y="1129"/>
                    <a:pt x="400" y="1089"/>
                  </a:cubicBezTo>
                  <a:cubicBezTo>
                    <a:pt x="389" y="1078"/>
                    <a:pt x="374" y="1071"/>
                    <a:pt x="379" y="1051"/>
                  </a:cubicBezTo>
                  <a:cubicBezTo>
                    <a:pt x="386" y="1016"/>
                    <a:pt x="392" y="981"/>
                    <a:pt x="399" y="941"/>
                  </a:cubicBezTo>
                  <a:cubicBezTo>
                    <a:pt x="444" y="977"/>
                    <a:pt x="484" y="1009"/>
                    <a:pt x="524" y="1042"/>
                  </a:cubicBezTo>
                  <a:cubicBezTo>
                    <a:pt x="542" y="1057"/>
                    <a:pt x="553" y="1053"/>
                    <a:pt x="566" y="1036"/>
                  </a:cubicBezTo>
                  <a:cubicBezTo>
                    <a:pt x="579" y="1018"/>
                    <a:pt x="572" y="1010"/>
                    <a:pt x="557" y="998"/>
                  </a:cubicBezTo>
                  <a:cubicBezTo>
                    <a:pt x="515" y="965"/>
                    <a:pt x="474" y="930"/>
                    <a:pt x="434" y="895"/>
                  </a:cubicBezTo>
                  <a:cubicBezTo>
                    <a:pt x="425" y="888"/>
                    <a:pt x="416" y="881"/>
                    <a:pt x="413" y="870"/>
                  </a:cubicBezTo>
                  <a:cubicBezTo>
                    <a:pt x="461" y="619"/>
                    <a:pt x="461" y="619"/>
                    <a:pt x="461" y="619"/>
                  </a:cubicBezTo>
                  <a:cubicBezTo>
                    <a:pt x="465" y="610"/>
                    <a:pt x="472" y="603"/>
                    <a:pt x="487" y="600"/>
                  </a:cubicBezTo>
                  <a:cubicBezTo>
                    <a:pt x="628" y="568"/>
                    <a:pt x="770" y="547"/>
                    <a:pt x="914" y="539"/>
                  </a:cubicBezTo>
                  <a:cubicBezTo>
                    <a:pt x="935" y="538"/>
                    <a:pt x="948" y="544"/>
                    <a:pt x="962" y="560"/>
                  </a:cubicBezTo>
                  <a:cubicBezTo>
                    <a:pt x="1033" y="644"/>
                    <a:pt x="1103" y="727"/>
                    <a:pt x="1167" y="816"/>
                  </a:cubicBezTo>
                  <a:cubicBezTo>
                    <a:pt x="1142" y="835"/>
                    <a:pt x="1117" y="854"/>
                    <a:pt x="1092" y="873"/>
                  </a:cubicBezTo>
                  <a:cubicBezTo>
                    <a:pt x="1077" y="884"/>
                    <a:pt x="1073" y="895"/>
                    <a:pt x="1087" y="911"/>
                  </a:cubicBezTo>
                  <a:cubicBezTo>
                    <a:pt x="1099" y="923"/>
                    <a:pt x="1108" y="934"/>
                    <a:pt x="1125" y="916"/>
                  </a:cubicBezTo>
                  <a:cubicBezTo>
                    <a:pt x="1135" y="905"/>
                    <a:pt x="1151" y="899"/>
                    <a:pt x="1162" y="888"/>
                  </a:cubicBezTo>
                  <a:cubicBezTo>
                    <a:pt x="1187" y="863"/>
                    <a:pt x="1206" y="857"/>
                    <a:pt x="1227" y="895"/>
                  </a:cubicBezTo>
                  <a:cubicBezTo>
                    <a:pt x="1246" y="930"/>
                    <a:pt x="1272" y="961"/>
                    <a:pt x="1295" y="994"/>
                  </a:cubicBezTo>
                  <a:cubicBezTo>
                    <a:pt x="1302" y="1004"/>
                    <a:pt x="1308" y="1013"/>
                    <a:pt x="1309" y="1022"/>
                  </a:cubicBezTo>
                  <a:cubicBezTo>
                    <a:pt x="1285" y="1048"/>
                    <a:pt x="1270" y="1083"/>
                    <a:pt x="1270" y="1121"/>
                  </a:cubicBezTo>
                  <a:cubicBezTo>
                    <a:pt x="1270" y="1200"/>
                    <a:pt x="1333" y="1264"/>
                    <a:pt x="1412" y="1264"/>
                  </a:cubicBezTo>
                  <a:cubicBezTo>
                    <a:pt x="1491" y="1264"/>
                    <a:pt x="1555" y="1200"/>
                    <a:pt x="1555" y="1121"/>
                  </a:cubicBezTo>
                  <a:cubicBezTo>
                    <a:pt x="1555" y="1064"/>
                    <a:pt x="1522" y="1016"/>
                    <a:pt x="1475" y="992"/>
                  </a:cubicBezTo>
                  <a:cubicBezTo>
                    <a:pt x="1475" y="989"/>
                    <a:pt x="1475" y="985"/>
                    <a:pt x="1476" y="981"/>
                  </a:cubicBezTo>
                  <a:cubicBezTo>
                    <a:pt x="1501" y="877"/>
                    <a:pt x="1507" y="772"/>
                    <a:pt x="1506" y="666"/>
                  </a:cubicBezTo>
                  <a:cubicBezTo>
                    <a:pt x="1506" y="661"/>
                    <a:pt x="1506" y="654"/>
                    <a:pt x="1506" y="649"/>
                  </a:cubicBezTo>
                  <a:cubicBezTo>
                    <a:pt x="1556" y="641"/>
                    <a:pt x="1595" y="598"/>
                    <a:pt x="1595" y="546"/>
                  </a:cubicBezTo>
                  <a:close/>
                  <a:moveTo>
                    <a:pt x="669" y="144"/>
                  </a:moveTo>
                  <a:cubicBezTo>
                    <a:pt x="783" y="138"/>
                    <a:pt x="895" y="150"/>
                    <a:pt x="1014" y="172"/>
                  </a:cubicBezTo>
                  <a:cubicBezTo>
                    <a:pt x="1014" y="174"/>
                    <a:pt x="1014" y="177"/>
                    <a:pt x="1014" y="180"/>
                  </a:cubicBezTo>
                  <a:cubicBezTo>
                    <a:pt x="935" y="211"/>
                    <a:pt x="862" y="238"/>
                    <a:pt x="790" y="267"/>
                  </a:cubicBezTo>
                  <a:cubicBezTo>
                    <a:pt x="773" y="274"/>
                    <a:pt x="763" y="272"/>
                    <a:pt x="750" y="259"/>
                  </a:cubicBezTo>
                  <a:cubicBezTo>
                    <a:pt x="722" y="231"/>
                    <a:pt x="693" y="205"/>
                    <a:pt x="664" y="178"/>
                  </a:cubicBezTo>
                  <a:cubicBezTo>
                    <a:pt x="648" y="164"/>
                    <a:pt x="640" y="145"/>
                    <a:pt x="669" y="144"/>
                  </a:cubicBezTo>
                  <a:close/>
                  <a:moveTo>
                    <a:pt x="627" y="218"/>
                  </a:moveTo>
                  <a:cubicBezTo>
                    <a:pt x="656" y="243"/>
                    <a:pt x="683" y="269"/>
                    <a:pt x="715" y="298"/>
                  </a:cubicBezTo>
                  <a:cubicBezTo>
                    <a:pt x="643" y="336"/>
                    <a:pt x="579" y="369"/>
                    <a:pt x="511" y="404"/>
                  </a:cubicBezTo>
                  <a:cubicBezTo>
                    <a:pt x="515" y="343"/>
                    <a:pt x="536" y="290"/>
                    <a:pt x="551" y="236"/>
                  </a:cubicBezTo>
                  <a:cubicBezTo>
                    <a:pt x="558" y="213"/>
                    <a:pt x="608" y="202"/>
                    <a:pt x="627" y="218"/>
                  </a:cubicBezTo>
                  <a:close/>
                  <a:moveTo>
                    <a:pt x="475" y="240"/>
                  </a:moveTo>
                  <a:cubicBezTo>
                    <a:pt x="436" y="440"/>
                    <a:pt x="436" y="440"/>
                    <a:pt x="436" y="440"/>
                  </a:cubicBezTo>
                  <a:cubicBezTo>
                    <a:pt x="402" y="495"/>
                    <a:pt x="327" y="511"/>
                    <a:pt x="277" y="554"/>
                  </a:cubicBezTo>
                  <a:cubicBezTo>
                    <a:pt x="326" y="443"/>
                    <a:pt x="392" y="344"/>
                    <a:pt x="475" y="240"/>
                  </a:cubicBezTo>
                  <a:close/>
                  <a:moveTo>
                    <a:pt x="362" y="822"/>
                  </a:moveTo>
                  <a:cubicBezTo>
                    <a:pt x="352" y="812"/>
                    <a:pt x="348" y="807"/>
                    <a:pt x="343" y="802"/>
                  </a:cubicBezTo>
                  <a:cubicBezTo>
                    <a:pt x="301" y="758"/>
                    <a:pt x="292" y="698"/>
                    <a:pt x="323" y="650"/>
                  </a:cubicBezTo>
                  <a:cubicBezTo>
                    <a:pt x="338" y="627"/>
                    <a:pt x="370" y="623"/>
                    <a:pt x="393" y="626"/>
                  </a:cubicBezTo>
                  <a:cubicBezTo>
                    <a:pt x="396" y="627"/>
                    <a:pt x="398" y="629"/>
                    <a:pt x="399" y="631"/>
                  </a:cubicBezTo>
                  <a:lnTo>
                    <a:pt x="362" y="822"/>
                  </a:lnTo>
                  <a:close/>
                  <a:moveTo>
                    <a:pt x="236" y="779"/>
                  </a:moveTo>
                  <a:cubicBezTo>
                    <a:pt x="303" y="819"/>
                    <a:pt x="337" y="865"/>
                    <a:pt x="343" y="921"/>
                  </a:cubicBezTo>
                  <a:cubicBezTo>
                    <a:pt x="323" y="1028"/>
                    <a:pt x="323" y="1028"/>
                    <a:pt x="323" y="1028"/>
                  </a:cubicBezTo>
                  <a:cubicBezTo>
                    <a:pt x="320" y="1029"/>
                    <a:pt x="316" y="1031"/>
                    <a:pt x="311" y="1030"/>
                  </a:cubicBezTo>
                  <a:cubicBezTo>
                    <a:pt x="297" y="1030"/>
                    <a:pt x="297" y="1019"/>
                    <a:pt x="293" y="1009"/>
                  </a:cubicBezTo>
                  <a:cubicBezTo>
                    <a:pt x="268" y="935"/>
                    <a:pt x="247" y="860"/>
                    <a:pt x="236" y="779"/>
                  </a:cubicBezTo>
                  <a:close/>
                  <a:moveTo>
                    <a:pt x="479" y="546"/>
                  </a:moveTo>
                  <a:cubicBezTo>
                    <a:pt x="479" y="539"/>
                    <a:pt x="479" y="533"/>
                    <a:pt x="479" y="527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491" y="483"/>
                    <a:pt x="508" y="466"/>
                    <a:pt x="534" y="454"/>
                  </a:cubicBezTo>
                  <a:cubicBezTo>
                    <a:pt x="599" y="423"/>
                    <a:pt x="663" y="387"/>
                    <a:pt x="726" y="353"/>
                  </a:cubicBezTo>
                  <a:cubicBezTo>
                    <a:pt x="747" y="341"/>
                    <a:pt x="762" y="342"/>
                    <a:pt x="779" y="362"/>
                  </a:cubicBezTo>
                  <a:cubicBezTo>
                    <a:pt x="814" y="402"/>
                    <a:pt x="852" y="439"/>
                    <a:pt x="895" y="485"/>
                  </a:cubicBezTo>
                  <a:cubicBezTo>
                    <a:pt x="749" y="497"/>
                    <a:pt x="614" y="515"/>
                    <a:pt x="479" y="546"/>
                  </a:cubicBezTo>
                  <a:close/>
                  <a:moveTo>
                    <a:pt x="954" y="471"/>
                  </a:moveTo>
                  <a:cubicBezTo>
                    <a:pt x="908" y="421"/>
                    <a:pt x="861" y="370"/>
                    <a:pt x="810" y="315"/>
                  </a:cubicBezTo>
                  <a:cubicBezTo>
                    <a:pt x="880" y="289"/>
                    <a:pt x="944" y="265"/>
                    <a:pt x="1008" y="241"/>
                  </a:cubicBezTo>
                  <a:cubicBezTo>
                    <a:pt x="1017" y="237"/>
                    <a:pt x="1026" y="236"/>
                    <a:pt x="1033" y="237"/>
                  </a:cubicBezTo>
                  <a:cubicBezTo>
                    <a:pt x="1058" y="279"/>
                    <a:pt x="1104" y="307"/>
                    <a:pt x="1156" y="307"/>
                  </a:cubicBezTo>
                  <a:cubicBezTo>
                    <a:pt x="1187" y="307"/>
                    <a:pt x="1215" y="297"/>
                    <a:pt x="1238" y="281"/>
                  </a:cubicBezTo>
                  <a:cubicBezTo>
                    <a:pt x="1245" y="283"/>
                    <a:pt x="1251" y="287"/>
                    <a:pt x="1257" y="294"/>
                  </a:cubicBezTo>
                  <a:cubicBezTo>
                    <a:pt x="1303" y="344"/>
                    <a:pt x="1346" y="396"/>
                    <a:pt x="1383" y="453"/>
                  </a:cubicBezTo>
                  <a:cubicBezTo>
                    <a:pt x="1389" y="462"/>
                    <a:pt x="1401" y="470"/>
                    <a:pt x="1393" y="485"/>
                  </a:cubicBezTo>
                  <a:cubicBezTo>
                    <a:pt x="1384" y="502"/>
                    <a:pt x="1369" y="496"/>
                    <a:pt x="1357" y="495"/>
                  </a:cubicBezTo>
                  <a:cubicBezTo>
                    <a:pt x="1234" y="483"/>
                    <a:pt x="1111" y="476"/>
                    <a:pt x="987" y="482"/>
                  </a:cubicBezTo>
                  <a:cubicBezTo>
                    <a:pt x="974" y="483"/>
                    <a:pt x="963" y="481"/>
                    <a:pt x="954" y="471"/>
                  </a:cubicBezTo>
                  <a:close/>
                  <a:moveTo>
                    <a:pt x="1210" y="779"/>
                  </a:moveTo>
                  <a:cubicBezTo>
                    <a:pt x="1146" y="699"/>
                    <a:pt x="1083" y="621"/>
                    <a:pt x="1014" y="534"/>
                  </a:cubicBezTo>
                  <a:cubicBezTo>
                    <a:pt x="1136" y="535"/>
                    <a:pt x="1247" y="535"/>
                    <a:pt x="1357" y="549"/>
                  </a:cubicBezTo>
                  <a:cubicBezTo>
                    <a:pt x="1385" y="553"/>
                    <a:pt x="1398" y="592"/>
                    <a:pt x="1378" y="615"/>
                  </a:cubicBezTo>
                  <a:cubicBezTo>
                    <a:pt x="1326" y="674"/>
                    <a:pt x="1271" y="729"/>
                    <a:pt x="1210" y="779"/>
                  </a:cubicBezTo>
                  <a:close/>
                  <a:moveTo>
                    <a:pt x="1452" y="720"/>
                  </a:moveTo>
                  <a:cubicBezTo>
                    <a:pt x="1453" y="800"/>
                    <a:pt x="1440" y="875"/>
                    <a:pt x="1429" y="950"/>
                  </a:cubicBezTo>
                  <a:cubicBezTo>
                    <a:pt x="1428" y="961"/>
                    <a:pt x="1425" y="971"/>
                    <a:pt x="1419" y="978"/>
                  </a:cubicBezTo>
                  <a:cubicBezTo>
                    <a:pt x="1417" y="978"/>
                    <a:pt x="1415" y="978"/>
                    <a:pt x="1412" y="978"/>
                  </a:cubicBezTo>
                  <a:cubicBezTo>
                    <a:pt x="1393" y="978"/>
                    <a:pt x="1375" y="982"/>
                    <a:pt x="1358" y="989"/>
                  </a:cubicBezTo>
                  <a:cubicBezTo>
                    <a:pt x="1352" y="984"/>
                    <a:pt x="1347" y="977"/>
                    <a:pt x="1342" y="969"/>
                  </a:cubicBezTo>
                  <a:cubicBezTo>
                    <a:pt x="1310" y="921"/>
                    <a:pt x="1250" y="872"/>
                    <a:pt x="1253" y="828"/>
                  </a:cubicBezTo>
                  <a:cubicBezTo>
                    <a:pt x="1257" y="785"/>
                    <a:pt x="1325" y="747"/>
                    <a:pt x="1365" y="707"/>
                  </a:cubicBezTo>
                  <a:cubicBezTo>
                    <a:pt x="1370" y="702"/>
                    <a:pt x="1374" y="697"/>
                    <a:pt x="1380" y="692"/>
                  </a:cubicBezTo>
                  <a:cubicBezTo>
                    <a:pt x="1402" y="674"/>
                    <a:pt x="1420" y="629"/>
                    <a:pt x="1442" y="638"/>
                  </a:cubicBezTo>
                  <a:cubicBezTo>
                    <a:pt x="1468" y="650"/>
                    <a:pt x="1446" y="694"/>
                    <a:pt x="1452" y="7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8"/>
          <p:cNvSpPr txBox="1"/>
          <p:nvPr/>
        </p:nvSpPr>
        <p:spPr>
          <a:xfrm>
            <a:off x="200152" y="3418214"/>
            <a:ext cx="2761488" cy="246749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41404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182875" wrap="square" tIns="91425">
            <a:noAutofit/>
          </a:bodyPr>
          <a:lstStyle/>
          <a:p>
            <a:pPr indent="-179705" lvl="1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b="0" i="0" lang="en-US" sz="11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endParaRPr/>
          </a:p>
          <a:p>
            <a:pPr indent="-179705" lvl="1" marL="192405" marR="5080" rtl="0" algn="just"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b="0" i="0" lang="en-US" sz="11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endParaRPr/>
          </a:p>
          <a:p>
            <a:pPr indent="-179705" lvl="1" marL="192405" marR="5080" rtl="0" algn="just"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b="0" i="0" lang="en-US" sz="1100" u="none" cap="none" strike="noStrike">
                <a:solidFill>
                  <a:srgbClr val="161616"/>
                </a:solidFill>
                <a:latin typeface="Arial"/>
                <a:ea typeface="Arial"/>
                <a:cs typeface="Arial"/>
                <a:sym typeface="Arial"/>
              </a:rPr>
              <a:t>[ ]</a:t>
            </a:r>
            <a:endParaRPr/>
          </a:p>
        </p:txBody>
      </p:sp>
      <p:sp>
        <p:nvSpPr>
          <p:cNvPr id="481" name="Google Shape;481;p8"/>
          <p:cNvSpPr/>
          <p:nvPr/>
        </p:nvSpPr>
        <p:spPr>
          <a:xfrm>
            <a:off x="206270" y="2972362"/>
            <a:ext cx="2757284" cy="442801"/>
          </a:xfrm>
          <a:prstGeom prst="trapezoid">
            <a:avLst>
              <a:gd fmla="val 197829" name="adj"/>
            </a:avLst>
          </a:prstGeom>
          <a:solidFill>
            <a:srgbClr val="4140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4747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8"/>
          <p:cNvSpPr/>
          <p:nvPr/>
        </p:nvSpPr>
        <p:spPr>
          <a:xfrm>
            <a:off x="871498" y="1862188"/>
            <a:ext cx="1463040" cy="1463040"/>
          </a:xfrm>
          <a:prstGeom prst="ellipse">
            <a:avLst/>
          </a:prstGeom>
          <a:solidFill>
            <a:srgbClr val="41404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Increased Spend on Automation</a:t>
            </a:r>
            <a:endParaRPr/>
          </a:p>
        </p:txBody>
      </p:sp>
      <p:sp>
        <p:nvSpPr>
          <p:cNvPr id="483" name="Google Shape;483;p8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Industry Research. </a:t>
            </a:r>
            <a:endParaRPr/>
          </a:p>
        </p:txBody>
      </p:sp>
      <p:grpSp>
        <p:nvGrpSpPr>
          <p:cNvPr id="484" name="Google Shape;484;p8"/>
          <p:cNvGrpSpPr/>
          <p:nvPr/>
        </p:nvGrpSpPr>
        <p:grpSpPr>
          <a:xfrm>
            <a:off x="1430192" y="2839761"/>
            <a:ext cx="345652" cy="373849"/>
            <a:chOff x="-13354053" y="1731965"/>
            <a:chExt cx="1695453" cy="1665289"/>
          </a:xfrm>
        </p:grpSpPr>
        <p:sp>
          <p:nvSpPr>
            <p:cNvPr id="485" name="Google Shape;485;p8"/>
            <p:cNvSpPr/>
            <p:nvPr/>
          </p:nvSpPr>
          <p:spPr>
            <a:xfrm>
              <a:off x="-13354053" y="1731965"/>
              <a:ext cx="1271589" cy="1665289"/>
            </a:xfrm>
            <a:custGeom>
              <a:rect b="b" l="l" r="r" t="t"/>
              <a:pathLst>
                <a:path extrusionOk="0" h="444" w="339">
                  <a:moveTo>
                    <a:pt x="332" y="115"/>
                  </a:moveTo>
                  <a:cubicBezTo>
                    <a:pt x="258" y="33"/>
                    <a:pt x="258" y="33"/>
                    <a:pt x="258" y="33"/>
                  </a:cubicBezTo>
                  <a:cubicBezTo>
                    <a:pt x="240" y="12"/>
                    <a:pt x="213" y="0"/>
                    <a:pt x="18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2"/>
                    <a:pt x="0" y="26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0" y="432"/>
                    <a:pt x="10" y="444"/>
                    <a:pt x="23" y="444"/>
                  </a:cubicBezTo>
                  <a:cubicBezTo>
                    <a:pt x="249" y="444"/>
                    <a:pt x="249" y="444"/>
                    <a:pt x="249" y="444"/>
                  </a:cubicBezTo>
                  <a:cubicBezTo>
                    <a:pt x="245" y="442"/>
                    <a:pt x="242" y="439"/>
                    <a:pt x="240" y="437"/>
                  </a:cubicBezTo>
                  <a:cubicBezTo>
                    <a:pt x="235" y="433"/>
                    <a:pt x="222" y="423"/>
                    <a:pt x="219" y="405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5" y="405"/>
                    <a:pt x="34" y="404"/>
                    <a:pt x="34" y="401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0"/>
                    <a:pt x="35" y="39"/>
                    <a:pt x="36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204" y="39"/>
                    <a:pt x="216" y="50"/>
                    <a:pt x="216" y="65"/>
                  </a:cubicBezTo>
                  <a:cubicBezTo>
                    <a:pt x="218" y="125"/>
                    <a:pt x="218" y="125"/>
                    <a:pt x="218" y="125"/>
                  </a:cubicBezTo>
                  <a:cubicBezTo>
                    <a:pt x="296" y="139"/>
                    <a:pt x="296" y="139"/>
                    <a:pt x="296" y="139"/>
                  </a:cubicBezTo>
                  <a:cubicBezTo>
                    <a:pt x="300" y="139"/>
                    <a:pt x="305" y="145"/>
                    <a:pt x="305" y="149"/>
                  </a:cubicBezTo>
                  <a:cubicBezTo>
                    <a:pt x="305" y="215"/>
                    <a:pt x="305" y="215"/>
                    <a:pt x="305" y="215"/>
                  </a:cubicBezTo>
                  <a:cubicBezTo>
                    <a:pt x="333" y="215"/>
                    <a:pt x="333" y="215"/>
                    <a:pt x="333" y="215"/>
                  </a:cubicBezTo>
                  <a:cubicBezTo>
                    <a:pt x="335" y="214"/>
                    <a:pt x="337" y="212"/>
                    <a:pt x="339" y="210"/>
                  </a:cubicBezTo>
                  <a:cubicBezTo>
                    <a:pt x="339" y="135"/>
                    <a:pt x="339" y="135"/>
                    <a:pt x="339" y="135"/>
                  </a:cubicBezTo>
                  <a:cubicBezTo>
                    <a:pt x="339" y="128"/>
                    <a:pt x="336" y="121"/>
                    <a:pt x="332" y="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-13039727" y="2927353"/>
              <a:ext cx="528639" cy="104775"/>
            </a:xfrm>
            <a:custGeom>
              <a:rect b="b" l="l" r="r" t="t"/>
              <a:pathLst>
                <a:path extrusionOk="0" h="28" w="141">
                  <a:moveTo>
                    <a:pt x="0" y="28"/>
                  </a:moveTo>
                  <a:cubicBezTo>
                    <a:pt x="141" y="28"/>
                    <a:pt x="141" y="28"/>
                    <a:pt x="141" y="28"/>
                  </a:cubicBezTo>
                  <a:cubicBezTo>
                    <a:pt x="137" y="21"/>
                    <a:pt x="135" y="14"/>
                    <a:pt x="135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-13039729" y="2657478"/>
              <a:ext cx="547689" cy="104775"/>
            </a:xfrm>
            <a:custGeom>
              <a:rect b="b" l="l" r="r" t="t"/>
              <a:pathLst>
                <a:path extrusionOk="0" h="28" w="146">
                  <a:moveTo>
                    <a:pt x="0" y="28"/>
                  </a:moveTo>
                  <a:cubicBezTo>
                    <a:pt x="136" y="28"/>
                    <a:pt x="136" y="28"/>
                    <a:pt x="136" y="28"/>
                  </a:cubicBezTo>
                  <a:cubicBezTo>
                    <a:pt x="137" y="18"/>
                    <a:pt x="141" y="9"/>
                    <a:pt x="14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-13039727" y="2387603"/>
              <a:ext cx="641351" cy="10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-13039722" y="2117726"/>
              <a:ext cx="319088" cy="104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-12480924" y="2965453"/>
              <a:ext cx="750889" cy="431801"/>
            </a:xfrm>
            <a:custGeom>
              <a:rect b="b" l="l" r="r" t="t"/>
              <a:pathLst>
                <a:path extrusionOk="0" h="115" w="200">
                  <a:moveTo>
                    <a:pt x="179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54" y="0"/>
                    <a:pt x="144" y="10"/>
                    <a:pt x="144" y="22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0" y="38"/>
                    <a:pt x="97" y="34"/>
                    <a:pt x="92" y="31"/>
                  </a:cubicBezTo>
                  <a:cubicBezTo>
                    <a:pt x="89" y="28"/>
                    <a:pt x="85" y="27"/>
                    <a:pt x="80" y="27"/>
                  </a:cubicBezTo>
                  <a:cubicBezTo>
                    <a:pt x="78" y="27"/>
                    <a:pt x="75" y="27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0" y="75"/>
                    <a:pt x="0" y="66"/>
                    <a:pt x="71" y="112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5" y="114"/>
                    <a:pt x="78" y="115"/>
                    <a:pt x="80" y="115"/>
                  </a:cubicBezTo>
                  <a:cubicBezTo>
                    <a:pt x="85" y="115"/>
                    <a:pt x="89" y="113"/>
                    <a:pt x="92" y="111"/>
                  </a:cubicBezTo>
                  <a:cubicBezTo>
                    <a:pt x="97" y="108"/>
                    <a:pt x="100" y="104"/>
                    <a:pt x="101" y="99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84" y="99"/>
                    <a:pt x="200" y="82"/>
                    <a:pt x="200" y="61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10"/>
                    <a:pt x="19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-12412663" y="2601914"/>
              <a:ext cx="754063" cy="427038"/>
            </a:xfrm>
            <a:custGeom>
              <a:rect b="b" l="l" r="r" t="t"/>
              <a:pathLst>
                <a:path extrusionOk="0" h="114" w="201">
                  <a:moveTo>
                    <a:pt x="0" y="53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104"/>
                    <a:pt x="10" y="114"/>
                    <a:pt x="22" y="114"/>
                  </a:cubicBezTo>
                  <a:cubicBezTo>
                    <a:pt x="35" y="114"/>
                    <a:pt x="35" y="114"/>
                    <a:pt x="35" y="114"/>
                  </a:cubicBezTo>
                  <a:cubicBezTo>
                    <a:pt x="47" y="114"/>
                    <a:pt x="57" y="104"/>
                    <a:pt x="57" y="9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1" y="77"/>
                    <a:pt x="104" y="81"/>
                    <a:pt x="108" y="84"/>
                  </a:cubicBezTo>
                  <a:cubicBezTo>
                    <a:pt x="112" y="86"/>
                    <a:pt x="116" y="87"/>
                    <a:pt x="120" y="87"/>
                  </a:cubicBezTo>
                  <a:cubicBezTo>
                    <a:pt x="123" y="87"/>
                    <a:pt x="126" y="87"/>
                    <a:pt x="128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201" y="39"/>
                    <a:pt x="201" y="48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6" y="0"/>
                    <a:pt x="123" y="0"/>
                    <a:pt x="120" y="0"/>
                  </a:cubicBezTo>
                  <a:cubicBezTo>
                    <a:pt x="116" y="0"/>
                    <a:pt x="112" y="1"/>
                    <a:pt x="108" y="3"/>
                  </a:cubicBezTo>
                  <a:cubicBezTo>
                    <a:pt x="104" y="6"/>
                    <a:pt x="101" y="11"/>
                    <a:pt x="10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17" y="15"/>
                    <a:pt x="0" y="32"/>
                    <a:pt x="0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8"/>
          <p:cNvGrpSpPr/>
          <p:nvPr/>
        </p:nvGrpSpPr>
        <p:grpSpPr>
          <a:xfrm>
            <a:off x="4326200" y="2836420"/>
            <a:ext cx="480475" cy="444143"/>
            <a:chOff x="5216777" y="3996532"/>
            <a:chExt cx="3441700" cy="3048793"/>
          </a:xfrm>
        </p:grpSpPr>
        <p:grpSp>
          <p:nvGrpSpPr>
            <p:cNvPr id="493" name="Google Shape;493;p8"/>
            <p:cNvGrpSpPr/>
            <p:nvPr/>
          </p:nvGrpSpPr>
          <p:grpSpPr>
            <a:xfrm>
              <a:off x="5216777" y="5410200"/>
              <a:ext cx="3441700" cy="1635125"/>
              <a:chOff x="-4727575" y="3371850"/>
              <a:chExt cx="3441700" cy="1635125"/>
            </a:xfrm>
          </p:grpSpPr>
          <p:sp>
            <p:nvSpPr>
              <p:cNvPr id="494" name="Google Shape;494;p8"/>
              <p:cNvSpPr/>
              <p:nvPr/>
            </p:nvSpPr>
            <p:spPr>
              <a:xfrm>
                <a:off x="-4316413" y="3371850"/>
                <a:ext cx="3030538" cy="1158875"/>
              </a:xfrm>
              <a:custGeom>
                <a:rect b="b" l="l" r="r" t="t"/>
                <a:pathLst>
                  <a:path extrusionOk="0" h="309" w="808">
                    <a:moveTo>
                      <a:pt x="514" y="239"/>
                    </a:moveTo>
                    <a:cubicBezTo>
                      <a:pt x="689" y="172"/>
                      <a:pt x="689" y="172"/>
                      <a:pt x="689" y="172"/>
                    </a:cubicBezTo>
                    <a:cubicBezTo>
                      <a:pt x="778" y="107"/>
                      <a:pt x="778" y="107"/>
                      <a:pt x="778" y="107"/>
                    </a:cubicBezTo>
                    <a:cubicBezTo>
                      <a:pt x="778" y="107"/>
                      <a:pt x="808" y="79"/>
                      <a:pt x="791" y="57"/>
                    </a:cubicBezTo>
                    <a:cubicBezTo>
                      <a:pt x="770" y="29"/>
                      <a:pt x="714" y="90"/>
                      <a:pt x="666" y="110"/>
                    </a:cubicBezTo>
                    <a:cubicBezTo>
                      <a:pt x="609" y="133"/>
                      <a:pt x="560" y="137"/>
                      <a:pt x="560" y="137"/>
                    </a:cubicBezTo>
                    <a:cubicBezTo>
                      <a:pt x="486" y="140"/>
                      <a:pt x="486" y="140"/>
                      <a:pt x="486" y="140"/>
                    </a:cubicBezTo>
                    <a:cubicBezTo>
                      <a:pt x="486" y="140"/>
                      <a:pt x="453" y="136"/>
                      <a:pt x="437" y="111"/>
                    </a:cubicBezTo>
                    <a:cubicBezTo>
                      <a:pt x="429" y="99"/>
                      <a:pt x="429" y="91"/>
                      <a:pt x="440" y="80"/>
                    </a:cubicBezTo>
                    <a:cubicBezTo>
                      <a:pt x="458" y="62"/>
                      <a:pt x="582" y="57"/>
                      <a:pt x="582" y="57"/>
                    </a:cubicBezTo>
                    <a:cubicBezTo>
                      <a:pt x="582" y="57"/>
                      <a:pt x="621" y="52"/>
                      <a:pt x="620" y="28"/>
                    </a:cubicBezTo>
                    <a:cubicBezTo>
                      <a:pt x="620" y="18"/>
                      <a:pt x="620" y="1"/>
                      <a:pt x="583" y="0"/>
                    </a:cubicBezTo>
                    <a:cubicBezTo>
                      <a:pt x="563" y="0"/>
                      <a:pt x="367" y="1"/>
                      <a:pt x="367" y="1"/>
                    </a:cubicBezTo>
                    <a:cubicBezTo>
                      <a:pt x="222" y="54"/>
                      <a:pt x="222" y="54"/>
                      <a:pt x="222" y="54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36" y="242"/>
                      <a:pt x="76" y="278"/>
                      <a:pt x="119" y="309"/>
                    </a:cubicBezTo>
                    <a:cubicBezTo>
                      <a:pt x="250" y="215"/>
                      <a:pt x="250" y="215"/>
                      <a:pt x="250" y="215"/>
                    </a:cubicBezTo>
                    <a:lnTo>
                      <a:pt x="514" y="23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-4157663" y="3735388"/>
                <a:ext cx="576263" cy="814388"/>
              </a:xfrm>
              <a:custGeom>
                <a:rect b="b" l="l" r="r" t="t"/>
                <a:pathLst>
                  <a:path extrusionOk="0" h="217" w="154">
                    <a:moveTo>
                      <a:pt x="152" y="169"/>
                    </a:moveTo>
                    <a:cubicBezTo>
                      <a:pt x="154" y="173"/>
                      <a:pt x="154" y="177"/>
                      <a:pt x="152" y="181"/>
                    </a:cubicBezTo>
                    <a:cubicBezTo>
                      <a:pt x="151" y="185"/>
                      <a:pt x="148" y="188"/>
                      <a:pt x="144" y="189"/>
                    </a:cubicBezTo>
                    <a:cubicBezTo>
                      <a:pt x="78" y="217"/>
                      <a:pt x="78" y="217"/>
                      <a:pt x="78" y="217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80" y="0"/>
                      <a:pt x="80" y="0"/>
                      <a:pt x="80" y="0"/>
                    </a:cubicBezTo>
                    <a:lnTo>
                      <a:pt x="152" y="16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>
                <a:off x="-4727575" y="3683000"/>
                <a:ext cx="1098550" cy="1323975"/>
              </a:xfrm>
              <a:custGeom>
                <a:rect b="b" l="l" r="r" t="t"/>
                <a:pathLst>
                  <a:path extrusionOk="0" h="834" w="692">
                    <a:moveTo>
                      <a:pt x="692" y="555"/>
                    </a:moveTo>
                    <a:lnTo>
                      <a:pt x="0" y="834"/>
                    </a:lnTo>
                    <a:lnTo>
                      <a:pt x="0" y="177"/>
                    </a:lnTo>
                    <a:lnTo>
                      <a:pt x="455" y="0"/>
                    </a:lnTo>
                    <a:lnTo>
                      <a:pt x="692" y="5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8"/>
              <p:cNvSpPr/>
              <p:nvPr/>
            </p:nvSpPr>
            <p:spPr>
              <a:xfrm>
                <a:off x="-3667125" y="4354513"/>
                <a:ext cx="52388" cy="5238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8"/>
            <p:cNvGrpSpPr/>
            <p:nvPr/>
          </p:nvGrpSpPr>
          <p:grpSpPr>
            <a:xfrm>
              <a:off x="6740106" y="3996532"/>
              <a:ext cx="1514475" cy="1241426"/>
              <a:chOff x="-737739" y="3708401"/>
              <a:chExt cx="1514475" cy="1241426"/>
            </a:xfrm>
          </p:grpSpPr>
          <p:sp>
            <p:nvSpPr>
              <p:cNvPr id="499" name="Google Shape;499;p8"/>
              <p:cNvSpPr/>
              <p:nvPr/>
            </p:nvSpPr>
            <p:spPr>
              <a:xfrm>
                <a:off x="-682177" y="4645026"/>
                <a:ext cx="247650" cy="304800"/>
              </a:xfrm>
              <a:custGeom>
                <a:rect b="b" l="l" r="r" t="t"/>
                <a:pathLst>
                  <a:path extrusionOk="0" h="81" w="66">
                    <a:moveTo>
                      <a:pt x="66" y="71"/>
                    </a:moveTo>
                    <a:cubicBezTo>
                      <a:pt x="66" y="74"/>
                      <a:pt x="65" y="76"/>
                      <a:pt x="64" y="78"/>
                    </a:cubicBezTo>
                    <a:cubicBezTo>
                      <a:pt x="62" y="80"/>
                      <a:pt x="59" y="81"/>
                      <a:pt x="57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7" y="81"/>
                      <a:pt x="5" y="80"/>
                      <a:pt x="3" y="78"/>
                    </a:cubicBezTo>
                    <a:cubicBezTo>
                      <a:pt x="1" y="76"/>
                      <a:pt x="0" y="74"/>
                      <a:pt x="0" y="7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2" y="1"/>
                      <a:pt x="64" y="3"/>
                    </a:cubicBezTo>
                    <a:cubicBezTo>
                      <a:pt x="65" y="5"/>
                      <a:pt x="66" y="7"/>
                      <a:pt x="66" y="9"/>
                    </a:cubicBezTo>
                    <a:lnTo>
                      <a:pt x="66" y="7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>
                <a:off x="-393252" y="4518026"/>
                <a:ext cx="247650" cy="431800"/>
              </a:xfrm>
              <a:custGeom>
                <a:rect b="b" l="l" r="r" t="t"/>
                <a:pathLst>
                  <a:path extrusionOk="0" h="115" w="66">
                    <a:moveTo>
                      <a:pt x="66" y="105"/>
                    </a:moveTo>
                    <a:cubicBezTo>
                      <a:pt x="66" y="108"/>
                      <a:pt x="65" y="110"/>
                      <a:pt x="63" y="112"/>
                    </a:cubicBezTo>
                    <a:cubicBezTo>
                      <a:pt x="61" y="114"/>
                      <a:pt x="59" y="115"/>
                      <a:pt x="56" y="115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7" y="115"/>
                      <a:pt x="4" y="114"/>
                      <a:pt x="2" y="112"/>
                    </a:cubicBezTo>
                    <a:cubicBezTo>
                      <a:pt x="1" y="110"/>
                      <a:pt x="0" y="108"/>
                      <a:pt x="0" y="10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1" y="1"/>
                      <a:pt x="63" y="3"/>
                    </a:cubicBezTo>
                    <a:cubicBezTo>
                      <a:pt x="65" y="5"/>
                      <a:pt x="66" y="7"/>
                      <a:pt x="66" y="9"/>
                    </a:cubicBezTo>
                    <a:lnTo>
                      <a:pt x="66" y="1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8"/>
              <p:cNvSpPr/>
              <p:nvPr/>
            </p:nvSpPr>
            <p:spPr>
              <a:xfrm>
                <a:off x="-107502" y="4397376"/>
                <a:ext cx="247650" cy="552450"/>
              </a:xfrm>
              <a:custGeom>
                <a:rect b="b" l="l" r="r" t="t"/>
                <a:pathLst>
                  <a:path extrusionOk="0" h="147" w="66">
                    <a:moveTo>
                      <a:pt x="66" y="137"/>
                    </a:moveTo>
                    <a:cubicBezTo>
                      <a:pt x="66" y="140"/>
                      <a:pt x="65" y="142"/>
                      <a:pt x="63" y="144"/>
                    </a:cubicBezTo>
                    <a:cubicBezTo>
                      <a:pt x="61" y="146"/>
                      <a:pt x="59" y="147"/>
                      <a:pt x="57" y="147"/>
                    </a:cubicBezTo>
                    <a:cubicBezTo>
                      <a:pt x="9" y="147"/>
                      <a:pt x="9" y="147"/>
                      <a:pt x="9" y="147"/>
                    </a:cubicBezTo>
                    <a:cubicBezTo>
                      <a:pt x="7" y="147"/>
                      <a:pt x="4" y="146"/>
                      <a:pt x="3" y="144"/>
                    </a:cubicBezTo>
                    <a:cubicBezTo>
                      <a:pt x="1" y="142"/>
                      <a:pt x="0" y="140"/>
                      <a:pt x="0" y="13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1" y="1"/>
                      <a:pt x="63" y="3"/>
                    </a:cubicBezTo>
                    <a:cubicBezTo>
                      <a:pt x="65" y="5"/>
                      <a:pt x="66" y="7"/>
                      <a:pt x="66" y="9"/>
                    </a:cubicBezTo>
                    <a:lnTo>
                      <a:pt x="66" y="1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8"/>
              <p:cNvSpPr/>
              <p:nvPr/>
            </p:nvSpPr>
            <p:spPr>
              <a:xfrm>
                <a:off x="176661" y="4284664"/>
                <a:ext cx="247650" cy="665163"/>
              </a:xfrm>
              <a:custGeom>
                <a:rect b="b" l="l" r="r" t="t"/>
                <a:pathLst>
                  <a:path extrusionOk="0" h="177" w="66">
                    <a:moveTo>
                      <a:pt x="66" y="167"/>
                    </a:moveTo>
                    <a:cubicBezTo>
                      <a:pt x="66" y="170"/>
                      <a:pt x="65" y="172"/>
                      <a:pt x="64" y="174"/>
                    </a:cubicBezTo>
                    <a:cubicBezTo>
                      <a:pt x="62" y="176"/>
                      <a:pt x="59" y="177"/>
                      <a:pt x="57" y="177"/>
                    </a:cubicBezTo>
                    <a:cubicBezTo>
                      <a:pt x="10" y="177"/>
                      <a:pt x="10" y="177"/>
                      <a:pt x="10" y="177"/>
                    </a:cubicBezTo>
                    <a:cubicBezTo>
                      <a:pt x="7" y="177"/>
                      <a:pt x="5" y="176"/>
                      <a:pt x="3" y="174"/>
                    </a:cubicBezTo>
                    <a:cubicBezTo>
                      <a:pt x="1" y="172"/>
                      <a:pt x="0" y="170"/>
                      <a:pt x="0" y="16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5"/>
                      <a:pt x="3" y="3"/>
                    </a:cubicBezTo>
                    <a:cubicBezTo>
                      <a:pt x="5" y="1"/>
                      <a:pt x="7" y="0"/>
                      <a:pt x="1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9" y="0"/>
                      <a:pt x="62" y="1"/>
                      <a:pt x="64" y="3"/>
                    </a:cubicBezTo>
                    <a:cubicBezTo>
                      <a:pt x="65" y="5"/>
                      <a:pt x="66" y="7"/>
                      <a:pt x="66" y="9"/>
                    </a:cubicBezTo>
                    <a:lnTo>
                      <a:pt x="66" y="16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8"/>
              <p:cNvSpPr/>
              <p:nvPr/>
            </p:nvSpPr>
            <p:spPr>
              <a:xfrm>
                <a:off x="465586" y="4149726"/>
                <a:ext cx="247650" cy="800100"/>
              </a:xfrm>
              <a:custGeom>
                <a:rect b="b" l="l" r="r" t="t"/>
                <a:pathLst>
                  <a:path extrusionOk="0" h="213" w="66">
                    <a:moveTo>
                      <a:pt x="66" y="203"/>
                    </a:moveTo>
                    <a:cubicBezTo>
                      <a:pt x="66" y="206"/>
                      <a:pt x="65" y="208"/>
                      <a:pt x="63" y="210"/>
                    </a:cubicBezTo>
                    <a:cubicBezTo>
                      <a:pt x="61" y="212"/>
                      <a:pt x="59" y="213"/>
                      <a:pt x="56" y="213"/>
                    </a:cubicBezTo>
                    <a:cubicBezTo>
                      <a:pt x="9" y="213"/>
                      <a:pt x="9" y="213"/>
                      <a:pt x="9" y="213"/>
                    </a:cubicBezTo>
                    <a:cubicBezTo>
                      <a:pt x="7" y="213"/>
                      <a:pt x="4" y="212"/>
                      <a:pt x="2" y="210"/>
                    </a:cubicBezTo>
                    <a:cubicBezTo>
                      <a:pt x="1" y="208"/>
                      <a:pt x="0" y="206"/>
                      <a:pt x="0" y="20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4" y="1"/>
                      <a:pt x="7" y="0"/>
                      <a:pt x="9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9" y="0"/>
                      <a:pt x="61" y="1"/>
                      <a:pt x="63" y="3"/>
                    </a:cubicBezTo>
                    <a:cubicBezTo>
                      <a:pt x="65" y="5"/>
                      <a:pt x="66" y="7"/>
                      <a:pt x="66" y="9"/>
                    </a:cubicBezTo>
                    <a:lnTo>
                      <a:pt x="66" y="20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8"/>
              <p:cNvSpPr/>
              <p:nvPr/>
            </p:nvSpPr>
            <p:spPr>
              <a:xfrm>
                <a:off x="-737739" y="3708401"/>
                <a:ext cx="1514475" cy="741363"/>
              </a:xfrm>
              <a:custGeom>
                <a:rect b="b" l="l" r="r" t="t"/>
                <a:pathLst>
                  <a:path extrusionOk="0" h="198" w="404">
                    <a:moveTo>
                      <a:pt x="404" y="0"/>
                    </a:moveTo>
                    <a:cubicBezTo>
                      <a:pt x="324" y="15"/>
                      <a:pt x="324" y="15"/>
                      <a:pt x="324" y="15"/>
                    </a:cubicBezTo>
                    <a:cubicBezTo>
                      <a:pt x="350" y="33"/>
                      <a:pt x="350" y="33"/>
                      <a:pt x="350" y="33"/>
                    </a:cubicBezTo>
                    <a:cubicBezTo>
                      <a:pt x="252" y="104"/>
                      <a:pt x="101" y="153"/>
                      <a:pt x="0" y="137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103" y="198"/>
                      <a:pt x="270" y="130"/>
                      <a:pt x="362" y="47"/>
                    </a:cubicBezTo>
                    <a:cubicBezTo>
                      <a:pt x="377" y="77"/>
                      <a:pt x="377" y="77"/>
                      <a:pt x="377" y="77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"/>
          <p:cNvSpPr txBox="1"/>
          <p:nvPr>
            <p:ph type="title"/>
          </p:nvPr>
        </p:nvSpPr>
        <p:spPr>
          <a:xfrm>
            <a:off x="123654" y="224445"/>
            <a:ext cx="7200900" cy="432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2200"/>
              <a:buFont typeface="Roboto"/>
              <a:buNone/>
            </a:pPr>
            <a:r>
              <a:rPr lang="en-US"/>
              <a:t>Competitive Landscape </a:t>
            </a:r>
            <a:endParaRPr/>
          </a:p>
        </p:txBody>
      </p:sp>
      <p:sp>
        <p:nvSpPr>
          <p:cNvPr id="511" name="Google Shape;511;p9"/>
          <p:cNvSpPr txBox="1"/>
          <p:nvPr>
            <p:ph idx="12" type="sldNum"/>
          </p:nvPr>
        </p:nvSpPr>
        <p:spPr>
          <a:xfrm>
            <a:off x="8325592" y="6544981"/>
            <a:ext cx="689162" cy="22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2" name="Google Shape;512;p9"/>
          <p:cNvSpPr txBox="1"/>
          <p:nvPr/>
        </p:nvSpPr>
        <p:spPr>
          <a:xfrm>
            <a:off x="221942" y="789557"/>
            <a:ext cx="87928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425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6485A"/>
              </a:buClr>
              <a:buSzPts val="1563"/>
              <a:buFont typeface="Noto Sans Symbols"/>
              <a:buNone/>
            </a:pPr>
            <a:r>
              <a:rPr b="1" i="1" lang="en-US" sz="1250">
                <a:solidFill>
                  <a:srgbClr val="487FFE"/>
                </a:solidFill>
                <a:latin typeface="Roboto"/>
                <a:ea typeface="Roboto"/>
                <a:cs typeface="Roboto"/>
                <a:sym typeface="Roboto"/>
              </a:rPr>
              <a:t>[Company] maintains the broadest service offering among its key competitors, without sacrificing customer service</a:t>
            </a:r>
            <a:endParaRPr b="1" i="1" sz="1250">
              <a:solidFill>
                <a:srgbClr val="487FF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3" name="Google Shape;513;p9"/>
          <p:cNvSpPr/>
          <p:nvPr/>
        </p:nvSpPr>
        <p:spPr>
          <a:xfrm>
            <a:off x="2332685" y="2314903"/>
            <a:ext cx="1013335" cy="479021"/>
          </a:xfrm>
          <a:prstGeom prst="rect">
            <a:avLst/>
          </a:prstGeom>
          <a:solidFill>
            <a:srgbClr val="8FB2FF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Headquarters</a:t>
            </a:r>
            <a:endParaRPr/>
          </a:p>
        </p:txBody>
      </p:sp>
      <p:sp>
        <p:nvSpPr>
          <p:cNvPr id="514" name="Google Shape;514;p9"/>
          <p:cNvSpPr/>
          <p:nvPr/>
        </p:nvSpPr>
        <p:spPr>
          <a:xfrm>
            <a:off x="1339789" y="2314903"/>
            <a:ext cx="929056" cy="479021"/>
          </a:xfrm>
          <a:prstGeom prst="rect">
            <a:avLst/>
          </a:prstGeom>
          <a:solidFill>
            <a:srgbClr val="8FB2FF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Ownership</a:t>
            </a:r>
            <a:endParaRPr/>
          </a:p>
        </p:txBody>
      </p:sp>
      <p:sp>
        <p:nvSpPr>
          <p:cNvPr id="515" name="Google Shape;515;p9"/>
          <p:cNvSpPr/>
          <p:nvPr/>
        </p:nvSpPr>
        <p:spPr>
          <a:xfrm>
            <a:off x="3409858" y="1934400"/>
            <a:ext cx="5640993" cy="300430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Selected Service</a:t>
            </a:r>
            <a:endParaRPr/>
          </a:p>
        </p:txBody>
      </p:sp>
      <p:sp>
        <p:nvSpPr>
          <p:cNvPr id="516" name="Google Shape;516;p9"/>
          <p:cNvSpPr/>
          <p:nvPr/>
        </p:nvSpPr>
        <p:spPr>
          <a:xfrm>
            <a:off x="3409859" y="2314903"/>
            <a:ext cx="751137" cy="479021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17" name="Google Shape;517;p9"/>
          <p:cNvSpPr/>
          <p:nvPr/>
        </p:nvSpPr>
        <p:spPr>
          <a:xfrm>
            <a:off x="4224835" y="2314903"/>
            <a:ext cx="751137" cy="479021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18" name="Google Shape;518;p9"/>
          <p:cNvSpPr/>
          <p:nvPr/>
        </p:nvSpPr>
        <p:spPr>
          <a:xfrm>
            <a:off x="5039811" y="2314903"/>
            <a:ext cx="751137" cy="479021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19" name="Google Shape;519;p9"/>
          <p:cNvSpPr/>
          <p:nvPr/>
        </p:nvSpPr>
        <p:spPr>
          <a:xfrm>
            <a:off x="5854787" y="2314903"/>
            <a:ext cx="751137" cy="479021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20" name="Google Shape;520;p9"/>
          <p:cNvSpPr/>
          <p:nvPr/>
        </p:nvSpPr>
        <p:spPr>
          <a:xfrm>
            <a:off x="6669763" y="2314903"/>
            <a:ext cx="751137" cy="479021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21" name="Google Shape;521;p9"/>
          <p:cNvSpPr/>
          <p:nvPr/>
        </p:nvSpPr>
        <p:spPr>
          <a:xfrm>
            <a:off x="7484739" y="2314903"/>
            <a:ext cx="751137" cy="479021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22" name="Google Shape;522;p9"/>
          <p:cNvSpPr/>
          <p:nvPr/>
        </p:nvSpPr>
        <p:spPr>
          <a:xfrm>
            <a:off x="8299715" y="2314903"/>
            <a:ext cx="751137" cy="479021"/>
          </a:xfrm>
          <a:prstGeom prst="rect">
            <a:avLst/>
          </a:prstGeom>
          <a:solidFill>
            <a:srgbClr val="7F7F7F"/>
          </a:solidFill>
          <a:ln cap="flat" cmpd="sng" w="19050">
            <a:solidFill>
              <a:srgbClr val="487FF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23" name="Google Shape;523;p9"/>
          <p:cNvSpPr/>
          <p:nvPr/>
        </p:nvSpPr>
        <p:spPr>
          <a:xfrm>
            <a:off x="75909" y="2314903"/>
            <a:ext cx="1200041" cy="479021"/>
          </a:xfrm>
          <a:prstGeom prst="rect">
            <a:avLst/>
          </a:prstGeom>
          <a:solidFill>
            <a:srgbClr val="8FB2FF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Company</a:t>
            </a:r>
            <a:endParaRPr/>
          </a:p>
        </p:txBody>
      </p:sp>
      <p:sp>
        <p:nvSpPr>
          <p:cNvPr id="524" name="Google Shape;524;p9"/>
          <p:cNvSpPr/>
          <p:nvPr/>
        </p:nvSpPr>
        <p:spPr>
          <a:xfrm>
            <a:off x="75911" y="1934400"/>
            <a:ext cx="3270110" cy="300430"/>
          </a:xfrm>
          <a:prstGeom prst="rect">
            <a:avLst/>
          </a:prstGeom>
          <a:solidFill>
            <a:srgbClr val="487FFE"/>
          </a:solidFill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Background</a:t>
            </a:r>
            <a:endParaRPr/>
          </a:p>
        </p:txBody>
      </p:sp>
      <p:sp>
        <p:nvSpPr>
          <p:cNvPr id="525" name="Google Shape;525;p9"/>
          <p:cNvSpPr txBox="1"/>
          <p:nvPr/>
        </p:nvSpPr>
        <p:spPr>
          <a:xfrm>
            <a:off x="1433270" y="3046121"/>
            <a:ext cx="726821" cy="182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Private</a:t>
            </a:r>
            <a:endParaRPr/>
          </a:p>
        </p:txBody>
      </p:sp>
      <p:sp>
        <p:nvSpPr>
          <p:cNvPr id="526" name="Google Shape;526;p9"/>
          <p:cNvSpPr txBox="1"/>
          <p:nvPr/>
        </p:nvSpPr>
        <p:spPr>
          <a:xfrm>
            <a:off x="2445046" y="3046121"/>
            <a:ext cx="726821" cy="182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XXXX</a:t>
            </a:r>
            <a:endParaRPr/>
          </a:p>
        </p:txBody>
      </p:sp>
      <p:sp>
        <p:nvSpPr>
          <p:cNvPr id="527" name="Google Shape;527;p9"/>
          <p:cNvSpPr txBox="1"/>
          <p:nvPr/>
        </p:nvSpPr>
        <p:spPr>
          <a:xfrm>
            <a:off x="3496099" y="2899927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28" name="Google Shape;528;p9"/>
          <p:cNvSpPr txBox="1"/>
          <p:nvPr/>
        </p:nvSpPr>
        <p:spPr>
          <a:xfrm>
            <a:off x="4301552" y="2899927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29" name="Google Shape;529;p9"/>
          <p:cNvSpPr txBox="1"/>
          <p:nvPr/>
        </p:nvSpPr>
        <p:spPr>
          <a:xfrm>
            <a:off x="5124461" y="2899927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30" name="Google Shape;530;p9"/>
          <p:cNvSpPr txBox="1"/>
          <p:nvPr/>
        </p:nvSpPr>
        <p:spPr>
          <a:xfrm>
            <a:off x="5938155" y="2899927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31" name="Google Shape;531;p9"/>
          <p:cNvSpPr txBox="1"/>
          <p:nvPr/>
        </p:nvSpPr>
        <p:spPr>
          <a:xfrm>
            <a:off x="6754413" y="2899927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32" name="Google Shape;532;p9"/>
          <p:cNvSpPr txBox="1"/>
          <p:nvPr/>
        </p:nvSpPr>
        <p:spPr>
          <a:xfrm>
            <a:off x="7572826" y="2899927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33" name="Google Shape;533;p9"/>
          <p:cNvSpPr txBox="1"/>
          <p:nvPr/>
        </p:nvSpPr>
        <p:spPr>
          <a:xfrm>
            <a:off x="8387881" y="2899927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34" name="Google Shape;534;p9"/>
          <p:cNvSpPr txBox="1"/>
          <p:nvPr/>
        </p:nvSpPr>
        <p:spPr>
          <a:xfrm>
            <a:off x="1433270" y="3754976"/>
            <a:ext cx="726821" cy="182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Public</a:t>
            </a:r>
            <a:endParaRPr/>
          </a:p>
        </p:txBody>
      </p:sp>
      <p:cxnSp>
        <p:nvCxnSpPr>
          <p:cNvPr id="535" name="Google Shape;535;p9"/>
          <p:cNvCxnSpPr/>
          <p:nvPr/>
        </p:nvCxnSpPr>
        <p:spPr>
          <a:xfrm>
            <a:off x="127666" y="3497235"/>
            <a:ext cx="8808825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9"/>
          <p:cNvCxnSpPr/>
          <p:nvPr/>
        </p:nvCxnSpPr>
        <p:spPr>
          <a:xfrm>
            <a:off x="127666" y="4200546"/>
            <a:ext cx="8808825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9"/>
          <p:cNvCxnSpPr/>
          <p:nvPr/>
        </p:nvCxnSpPr>
        <p:spPr>
          <a:xfrm>
            <a:off x="127666" y="4903857"/>
            <a:ext cx="8808825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9"/>
          <p:cNvCxnSpPr/>
          <p:nvPr/>
        </p:nvCxnSpPr>
        <p:spPr>
          <a:xfrm>
            <a:off x="127666" y="5607166"/>
            <a:ext cx="8808825" cy="0"/>
          </a:xfrm>
          <a:prstGeom prst="straightConnector1">
            <a:avLst/>
          </a:prstGeom>
          <a:noFill/>
          <a:ln cap="flat" cmpd="sng" w="9525">
            <a:solidFill>
              <a:srgbClr val="487FFE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39" name="Google Shape;539;p9"/>
          <p:cNvSpPr txBox="1"/>
          <p:nvPr/>
        </p:nvSpPr>
        <p:spPr>
          <a:xfrm>
            <a:off x="3496099" y="3608782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40" name="Google Shape;540;p9"/>
          <p:cNvSpPr txBox="1"/>
          <p:nvPr/>
        </p:nvSpPr>
        <p:spPr>
          <a:xfrm>
            <a:off x="3496099" y="4335680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41" name="Google Shape;541;p9"/>
          <p:cNvSpPr txBox="1"/>
          <p:nvPr/>
        </p:nvSpPr>
        <p:spPr>
          <a:xfrm>
            <a:off x="3496099" y="5020737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42" name="Google Shape;542;p9"/>
          <p:cNvSpPr txBox="1"/>
          <p:nvPr/>
        </p:nvSpPr>
        <p:spPr>
          <a:xfrm>
            <a:off x="4301552" y="5020737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43" name="Google Shape;543;p9"/>
          <p:cNvSpPr txBox="1"/>
          <p:nvPr/>
        </p:nvSpPr>
        <p:spPr>
          <a:xfrm>
            <a:off x="4301552" y="4335680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44" name="Google Shape;544;p9"/>
          <p:cNvSpPr txBox="1"/>
          <p:nvPr/>
        </p:nvSpPr>
        <p:spPr>
          <a:xfrm>
            <a:off x="4301552" y="3608782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45" name="Google Shape;545;p9"/>
          <p:cNvSpPr txBox="1"/>
          <p:nvPr/>
        </p:nvSpPr>
        <p:spPr>
          <a:xfrm>
            <a:off x="5124461" y="4335680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46" name="Google Shape;546;p9"/>
          <p:cNvSpPr txBox="1"/>
          <p:nvPr/>
        </p:nvSpPr>
        <p:spPr>
          <a:xfrm>
            <a:off x="6754413" y="3608782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47" name="Google Shape;547;p9"/>
          <p:cNvSpPr txBox="1"/>
          <p:nvPr/>
        </p:nvSpPr>
        <p:spPr>
          <a:xfrm>
            <a:off x="7572826" y="3608782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48" name="Google Shape;548;p9"/>
          <p:cNvSpPr txBox="1"/>
          <p:nvPr/>
        </p:nvSpPr>
        <p:spPr>
          <a:xfrm>
            <a:off x="8387881" y="3608782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49" name="Google Shape;549;p9"/>
          <p:cNvSpPr txBox="1"/>
          <p:nvPr/>
        </p:nvSpPr>
        <p:spPr>
          <a:xfrm>
            <a:off x="7572826" y="4335680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50" name="Google Shape;550;p9"/>
          <p:cNvSpPr txBox="1"/>
          <p:nvPr/>
        </p:nvSpPr>
        <p:spPr>
          <a:xfrm>
            <a:off x="8387881" y="5020737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51" name="Google Shape;551;p9"/>
          <p:cNvSpPr txBox="1"/>
          <p:nvPr/>
        </p:nvSpPr>
        <p:spPr>
          <a:xfrm>
            <a:off x="5938155" y="5754572"/>
            <a:ext cx="581836" cy="475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87FFE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✓</a:t>
            </a:r>
            <a:endParaRPr/>
          </a:p>
        </p:txBody>
      </p:sp>
      <p:sp>
        <p:nvSpPr>
          <p:cNvPr id="552" name="Google Shape;552;p9"/>
          <p:cNvSpPr txBox="1"/>
          <p:nvPr/>
        </p:nvSpPr>
        <p:spPr>
          <a:xfrm>
            <a:off x="1433270" y="4443056"/>
            <a:ext cx="726821" cy="182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PE-Backed</a:t>
            </a:r>
            <a:endParaRPr/>
          </a:p>
        </p:txBody>
      </p:sp>
      <p:sp>
        <p:nvSpPr>
          <p:cNvPr id="553" name="Google Shape;553;p9"/>
          <p:cNvSpPr txBox="1"/>
          <p:nvPr/>
        </p:nvSpPr>
        <p:spPr>
          <a:xfrm>
            <a:off x="1433270" y="4994405"/>
            <a:ext cx="726821" cy="5212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Growth Equity-Backed</a:t>
            </a:r>
            <a:endParaRPr/>
          </a:p>
        </p:txBody>
      </p:sp>
      <p:sp>
        <p:nvSpPr>
          <p:cNvPr id="554" name="Google Shape;554;p9"/>
          <p:cNvSpPr txBox="1"/>
          <p:nvPr/>
        </p:nvSpPr>
        <p:spPr>
          <a:xfrm>
            <a:off x="1433270" y="5900766"/>
            <a:ext cx="726821" cy="182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Private</a:t>
            </a:r>
            <a:endParaRPr/>
          </a:p>
        </p:txBody>
      </p:sp>
      <p:sp>
        <p:nvSpPr>
          <p:cNvPr id="555" name="Google Shape;555;p9"/>
          <p:cNvSpPr txBox="1"/>
          <p:nvPr/>
        </p:nvSpPr>
        <p:spPr>
          <a:xfrm>
            <a:off x="2332685" y="5900766"/>
            <a:ext cx="1035393" cy="182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XXXX</a:t>
            </a:r>
            <a:endParaRPr/>
          </a:p>
        </p:txBody>
      </p:sp>
      <p:sp>
        <p:nvSpPr>
          <p:cNvPr id="556" name="Google Shape;556;p9"/>
          <p:cNvSpPr txBox="1"/>
          <p:nvPr/>
        </p:nvSpPr>
        <p:spPr>
          <a:xfrm>
            <a:off x="2332685" y="5166931"/>
            <a:ext cx="1013335" cy="182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XXXX</a:t>
            </a:r>
            <a:endParaRPr/>
          </a:p>
        </p:txBody>
      </p:sp>
      <p:sp>
        <p:nvSpPr>
          <p:cNvPr id="557" name="Google Shape;557;p9"/>
          <p:cNvSpPr txBox="1"/>
          <p:nvPr/>
        </p:nvSpPr>
        <p:spPr>
          <a:xfrm>
            <a:off x="2344959" y="4443056"/>
            <a:ext cx="1013335" cy="182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XXXX</a:t>
            </a:r>
            <a:endParaRPr/>
          </a:p>
        </p:txBody>
      </p:sp>
      <p:sp>
        <p:nvSpPr>
          <p:cNvPr id="558" name="Google Shape;558;p9"/>
          <p:cNvSpPr txBox="1"/>
          <p:nvPr/>
        </p:nvSpPr>
        <p:spPr>
          <a:xfrm>
            <a:off x="2321405" y="3754976"/>
            <a:ext cx="1013335" cy="1827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4572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XXXX</a:t>
            </a:r>
            <a:endParaRPr/>
          </a:p>
        </p:txBody>
      </p:sp>
      <p:sp>
        <p:nvSpPr>
          <p:cNvPr id="559" name="Google Shape;559;p9"/>
          <p:cNvSpPr txBox="1"/>
          <p:nvPr/>
        </p:nvSpPr>
        <p:spPr>
          <a:xfrm>
            <a:off x="93162" y="1187670"/>
            <a:ext cx="8623771" cy="428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179705" lvl="0" marL="192405" marR="5080" rtl="0" algn="just">
              <a:spcBef>
                <a:spcPts val="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[Competitive landscape commentary around service, pricing, market share]</a:t>
            </a:r>
            <a:endParaRPr/>
          </a:p>
          <a:p>
            <a:pPr indent="-179705" lvl="0" marL="192405" marR="5080" rtl="0" algn="just">
              <a:spcBef>
                <a:spcPts val="600"/>
              </a:spcBef>
              <a:spcAft>
                <a:spcPts val="0"/>
              </a:spcAft>
              <a:buClr>
                <a:srgbClr val="487FFE"/>
              </a:buClr>
              <a:buSzPts val="864"/>
              <a:buFont typeface="Arial"/>
              <a:buChar char="■"/>
            </a:pPr>
            <a:r>
              <a:rPr lang="en-US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[ ]</a:t>
            </a:r>
            <a:endParaRPr/>
          </a:p>
        </p:txBody>
      </p:sp>
      <p:sp>
        <p:nvSpPr>
          <p:cNvPr id="560" name="Google Shape;560;p9"/>
          <p:cNvSpPr/>
          <p:nvPr/>
        </p:nvSpPr>
        <p:spPr>
          <a:xfrm>
            <a:off x="200114" y="2908383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Company Logo</a:t>
            </a:r>
            <a:endParaRPr/>
          </a:p>
        </p:txBody>
      </p:sp>
      <p:sp>
        <p:nvSpPr>
          <p:cNvPr id="561" name="Google Shape;561;p9"/>
          <p:cNvSpPr/>
          <p:nvPr/>
        </p:nvSpPr>
        <p:spPr>
          <a:xfrm>
            <a:off x="200114" y="3587443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Competitor Logo</a:t>
            </a:r>
            <a:endParaRPr/>
          </a:p>
        </p:txBody>
      </p:sp>
      <p:sp>
        <p:nvSpPr>
          <p:cNvPr id="562" name="Google Shape;562;p9"/>
          <p:cNvSpPr/>
          <p:nvPr/>
        </p:nvSpPr>
        <p:spPr>
          <a:xfrm>
            <a:off x="200114" y="4299065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Competitor Logo</a:t>
            </a:r>
            <a:endParaRPr/>
          </a:p>
        </p:txBody>
      </p:sp>
      <p:sp>
        <p:nvSpPr>
          <p:cNvPr id="563" name="Google Shape;563;p9"/>
          <p:cNvSpPr/>
          <p:nvPr/>
        </p:nvSpPr>
        <p:spPr>
          <a:xfrm>
            <a:off x="200114" y="5022001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Competitor Logo</a:t>
            </a:r>
            <a:endParaRPr/>
          </a:p>
        </p:txBody>
      </p:sp>
      <p:sp>
        <p:nvSpPr>
          <p:cNvPr id="564" name="Google Shape;564;p9"/>
          <p:cNvSpPr/>
          <p:nvPr/>
        </p:nvSpPr>
        <p:spPr>
          <a:xfrm>
            <a:off x="200114" y="5735200"/>
            <a:ext cx="908924" cy="4937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Competitor Logo</a:t>
            </a:r>
            <a:endParaRPr/>
          </a:p>
        </p:txBody>
      </p:sp>
      <p:sp>
        <p:nvSpPr>
          <p:cNvPr id="565" name="Google Shape;565;p9"/>
          <p:cNvSpPr txBox="1"/>
          <p:nvPr/>
        </p:nvSpPr>
        <p:spPr>
          <a:xfrm>
            <a:off x="370410" y="6567320"/>
            <a:ext cx="6707387" cy="1324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Industry Research.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plate">
  <a:themeElements>
    <a:clrScheme name="DiamondGrid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DiamondGrid">
      <a:dk1>
        <a:srgbClr val="2D2E2D"/>
      </a:dk1>
      <a:lt1>
        <a:srgbClr val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2018-07-12T05:55:19Z</dcterms:created>
  <dc:creator>LockRoom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